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8" r:id="rId4"/>
    <p:sldMasterId id="2147483722" r:id="rId5"/>
  </p:sldMasterIdLst>
  <p:notesMasterIdLst>
    <p:notesMasterId r:id="rId67"/>
  </p:notesMasterIdLst>
  <p:handoutMasterIdLst>
    <p:handoutMasterId r:id="rId68"/>
  </p:handoutMasterIdLst>
  <p:sldIdLst>
    <p:sldId id="258" r:id="rId6"/>
    <p:sldId id="259" r:id="rId7"/>
    <p:sldId id="260" r:id="rId8"/>
    <p:sldId id="261" r:id="rId9"/>
    <p:sldId id="273" r:id="rId10"/>
    <p:sldId id="264" r:id="rId11"/>
    <p:sldId id="331" r:id="rId12"/>
    <p:sldId id="267" r:id="rId13"/>
    <p:sldId id="271" r:id="rId14"/>
    <p:sldId id="269" r:id="rId15"/>
    <p:sldId id="272" r:id="rId16"/>
    <p:sldId id="280" r:id="rId17"/>
    <p:sldId id="274" r:id="rId18"/>
    <p:sldId id="277" r:id="rId19"/>
    <p:sldId id="282" r:id="rId20"/>
    <p:sldId id="380" r:id="rId21"/>
    <p:sldId id="381" r:id="rId22"/>
    <p:sldId id="338" r:id="rId23"/>
    <p:sldId id="345" r:id="rId24"/>
    <p:sldId id="415" r:id="rId25"/>
    <p:sldId id="382" r:id="rId26"/>
    <p:sldId id="383" r:id="rId27"/>
    <p:sldId id="384" r:id="rId28"/>
    <p:sldId id="360" r:id="rId29"/>
    <p:sldId id="361" r:id="rId30"/>
    <p:sldId id="346" r:id="rId31"/>
    <p:sldId id="285" r:id="rId32"/>
    <p:sldId id="286" r:id="rId33"/>
    <p:sldId id="355" r:id="rId34"/>
    <p:sldId id="385" r:id="rId35"/>
    <p:sldId id="339" r:id="rId36"/>
    <p:sldId id="298" r:id="rId37"/>
    <p:sldId id="344" r:id="rId38"/>
    <p:sldId id="337" r:id="rId39"/>
    <p:sldId id="388" r:id="rId40"/>
    <p:sldId id="389" r:id="rId41"/>
    <p:sldId id="387" r:id="rId42"/>
    <p:sldId id="386" r:id="rId43"/>
    <p:sldId id="357" r:id="rId44"/>
    <p:sldId id="358" r:id="rId45"/>
    <p:sldId id="305" r:id="rId46"/>
    <p:sldId id="359" r:id="rId47"/>
    <p:sldId id="340" r:id="rId48"/>
    <p:sldId id="312" r:id="rId49"/>
    <p:sldId id="315" r:id="rId50"/>
    <p:sldId id="348" r:id="rId51"/>
    <p:sldId id="350" r:id="rId52"/>
    <p:sldId id="390" r:id="rId53"/>
    <p:sldId id="326" r:id="rId54"/>
    <p:sldId id="370" r:id="rId55"/>
    <p:sldId id="414" r:id="rId56"/>
    <p:sldId id="378" r:id="rId57"/>
    <p:sldId id="374" r:id="rId58"/>
    <p:sldId id="379" r:id="rId59"/>
    <p:sldId id="371" r:id="rId60"/>
    <p:sldId id="376" r:id="rId61"/>
    <p:sldId id="377" r:id="rId62"/>
    <p:sldId id="392" r:id="rId63"/>
    <p:sldId id="367" r:id="rId64"/>
    <p:sldId id="329" r:id="rId65"/>
    <p:sldId id="369"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ddie" initials="E" lastIdx="1" clrIdx="0"/>
  <p:cmAuthor id="1" name="Jane" initials="J"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87391" autoAdjust="0"/>
  </p:normalViewPr>
  <p:slideViewPr>
    <p:cSldViewPr>
      <p:cViewPr varScale="1">
        <p:scale>
          <a:sx n="79" d="100"/>
          <a:sy n="79" d="100"/>
        </p:scale>
        <p:origin x="-1704" y="-96"/>
      </p:cViewPr>
      <p:guideLst>
        <p:guide orient="horz" pos="2160"/>
        <p:guide pos="2880"/>
      </p:guideLst>
    </p:cSldViewPr>
  </p:slideViewPr>
  <p:outlineViewPr>
    <p:cViewPr>
      <p:scale>
        <a:sx n="33" d="100"/>
        <a:sy n="33" d="100"/>
      </p:scale>
      <p:origin x="0" y="342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5711E8-7714-4101-A3D1-9F81B2E307ED}" type="doc">
      <dgm:prSet loTypeId="urn:microsoft.com/office/officeart/2005/8/layout/pyramid1" loCatId="pyramid" qsTypeId="urn:microsoft.com/office/officeart/2005/8/quickstyle/simple1" qsCatId="simple" csTypeId="urn:microsoft.com/office/officeart/2005/8/colors/accent1_2" csCatId="accent1" phldr="1"/>
      <dgm:spPr/>
    </dgm:pt>
    <dgm:pt modelId="{E232FB24-60E2-47CB-A2AF-4F583C3B85D9}">
      <dgm:prSet phldrT="[Text]" custT="1"/>
      <dgm:spPr>
        <a:solidFill>
          <a:schemeClr val="accent6">
            <a:lumMod val="20000"/>
            <a:lumOff val="80000"/>
          </a:schemeClr>
        </a:solidFill>
      </dgm:spPr>
      <dgm:t>
        <a:bodyPr/>
        <a:lstStyle/>
        <a:p>
          <a:r>
            <a:rPr lang="en-US" sz="2700" b="0" dirty="0" smtClean="0"/>
            <a:t>Trails Council Chair</a:t>
          </a:r>
          <a:endParaRPr lang="en-US" sz="2700" b="0" dirty="0"/>
        </a:p>
      </dgm:t>
    </dgm:pt>
    <dgm:pt modelId="{5EA10075-24CB-45E8-80C9-3F4BC0781DD6}" type="parTrans" cxnId="{47F9CB56-9464-4383-B26F-CD3A76E512EF}">
      <dgm:prSet/>
      <dgm:spPr/>
      <dgm:t>
        <a:bodyPr/>
        <a:lstStyle/>
        <a:p>
          <a:endParaRPr lang="en-US"/>
        </a:p>
      </dgm:t>
    </dgm:pt>
    <dgm:pt modelId="{1CA328D5-FEB9-45BE-9F82-5CB1365533D3}" type="sibTrans" cxnId="{47F9CB56-9464-4383-B26F-CD3A76E512EF}">
      <dgm:prSet/>
      <dgm:spPr/>
      <dgm:t>
        <a:bodyPr/>
        <a:lstStyle/>
        <a:p>
          <a:endParaRPr lang="en-US"/>
        </a:p>
      </dgm:t>
    </dgm:pt>
    <dgm:pt modelId="{CF9E9D49-958D-47EF-91E9-4AA0090210A3}">
      <dgm:prSet phldrT="[Text]"/>
      <dgm:spPr>
        <a:solidFill>
          <a:schemeClr val="accent6">
            <a:lumMod val="60000"/>
            <a:lumOff val="40000"/>
          </a:schemeClr>
        </a:solidFill>
      </dgm:spPr>
      <dgm:t>
        <a:bodyPr/>
        <a:lstStyle/>
        <a:p>
          <a:r>
            <a:rPr lang="en-US" dirty="0" smtClean="0"/>
            <a:t>Regional Trail Committee Chair </a:t>
          </a:r>
          <a:endParaRPr lang="en-US" dirty="0"/>
        </a:p>
      </dgm:t>
    </dgm:pt>
    <dgm:pt modelId="{154E79AA-4CE7-4A21-9738-369D3F8CD2B7}" type="parTrans" cxnId="{136789EF-6DCD-4E54-B730-0A27BB847084}">
      <dgm:prSet/>
      <dgm:spPr/>
      <dgm:t>
        <a:bodyPr/>
        <a:lstStyle/>
        <a:p>
          <a:endParaRPr lang="en-US"/>
        </a:p>
      </dgm:t>
    </dgm:pt>
    <dgm:pt modelId="{8EB4D3FE-842F-4AD0-828F-512E56DFEEA9}" type="sibTrans" cxnId="{136789EF-6DCD-4E54-B730-0A27BB847084}">
      <dgm:prSet/>
      <dgm:spPr/>
      <dgm:t>
        <a:bodyPr/>
        <a:lstStyle/>
        <a:p>
          <a:endParaRPr lang="en-US"/>
        </a:p>
      </dgm:t>
    </dgm:pt>
    <dgm:pt modelId="{5B51CF1F-0335-48DA-A356-D436D6BC7FF3}">
      <dgm:prSet phldrT="[Text]"/>
      <dgm:spPr>
        <a:solidFill>
          <a:srgbClr val="FFC000"/>
        </a:solidFill>
      </dgm:spPr>
      <dgm:t>
        <a:bodyPr/>
        <a:lstStyle/>
        <a:p>
          <a:r>
            <a:rPr lang="en-US" dirty="0" smtClean="0"/>
            <a:t>Maintainers, Monitors, and Crews</a:t>
          </a:r>
          <a:endParaRPr lang="en-US" dirty="0"/>
        </a:p>
      </dgm:t>
    </dgm:pt>
    <dgm:pt modelId="{60FEC2F5-45B4-464A-AA00-6CE4980D5FF9}" type="parTrans" cxnId="{CB88EB11-B862-400C-BDFE-517C50265EBA}">
      <dgm:prSet/>
      <dgm:spPr/>
      <dgm:t>
        <a:bodyPr/>
        <a:lstStyle/>
        <a:p>
          <a:endParaRPr lang="en-US"/>
        </a:p>
      </dgm:t>
    </dgm:pt>
    <dgm:pt modelId="{C9B13B1A-8B05-4F12-86C0-24051784EDF9}" type="sibTrans" cxnId="{CB88EB11-B862-400C-BDFE-517C50265EBA}">
      <dgm:prSet/>
      <dgm:spPr/>
      <dgm:t>
        <a:bodyPr/>
        <a:lstStyle/>
        <a:p>
          <a:endParaRPr lang="en-US"/>
        </a:p>
      </dgm:t>
    </dgm:pt>
    <dgm:pt modelId="{73B92D01-2E42-471F-BE85-322AC53DE357}">
      <dgm:prSet/>
      <dgm:spPr>
        <a:solidFill>
          <a:schemeClr val="accent6">
            <a:lumMod val="75000"/>
          </a:schemeClr>
        </a:solidFill>
      </dgm:spPr>
      <dgm:t>
        <a:bodyPr anchor="t"/>
        <a:lstStyle/>
        <a:p>
          <a:pPr algn="ctr"/>
          <a:endParaRPr lang="en-US" dirty="0" smtClean="0"/>
        </a:p>
        <a:p>
          <a:pPr algn="ctr"/>
          <a:r>
            <a:rPr lang="en-US" dirty="0" smtClean="0"/>
            <a:t>Trail Supervisors and Trail Crew Chiefs</a:t>
          </a:r>
          <a:endParaRPr lang="en-US" dirty="0"/>
        </a:p>
      </dgm:t>
    </dgm:pt>
    <dgm:pt modelId="{AFF2CAC7-F2E4-4DDB-AEC6-34F57274C14A}" type="parTrans" cxnId="{EF197CD4-0108-43C0-A745-FBF5C7629204}">
      <dgm:prSet/>
      <dgm:spPr/>
      <dgm:t>
        <a:bodyPr/>
        <a:lstStyle/>
        <a:p>
          <a:endParaRPr lang="en-US"/>
        </a:p>
      </dgm:t>
    </dgm:pt>
    <dgm:pt modelId="{0B06B135-F34E-4E41-8A1A-D4F372DC14C4}" type="sibTrans" cxnId="{EF197CD4-0108-43C0-A745-FBF5C7629204}">
      <dgm:prSet/>
      <dgm:spPr/>
      <dgm:t>
        <a:bodyPr/>
        <a:lstStyle/>
        <a:p>
          <a:endParaRPr lang="en-US"/>
        </a:p>
      </dgm:t>
    </dgm:pt>
    <dgm:pt modelId="{9686954D-56E8-404A-965C-E95F424E1C8A}" type="pres">
      <dgm:prSet presAssocID="{B55711E8-7714-4101-A3D1-9F81B2E307ED}" presName="Name0" presStyleCnt="0">
        <dgm:presLayoutVars>
          <dgm:dir/>
          <dgm:animLvl val="lvl"/>
          <dgm:resizeHandles val="exact"/>
        </dgm:presLayoutVars>
      </dgm:prSet>
      <dgm:spPr/>
    </dgm:pt>
    <dgm:pt modelId="{A3CC5180-C784-493C-A26C-68ACD660E565}" type="pres">
      <dgm:prSet presAssocID="{E232FB24-60E2-47CB-A2AF-4F583C3B85D9}" presName="Name8" presStyleCnt="0"/>
      <dgm:spPr/>
    </dgm:pt>
    <dgm:pt modelId="{47CD9B32-53A3-4F9F-9944-36FF912EC761}" type="pres">
      <dgm:prSet presAssocID="{E232FB24-60E2-47CB-A2AF-4F583C3B85D9}" presName="level" presStyleLbl="node1" presStyleIdx="0" presStyleCnt="4">
        <dgm:presLayoutVars>
          <dgm:chMax val="1"/>
          <dgm:bulletEnabled val="1"/>
        </dgm:presLayoutVars>
      </dgm:prSet>
      <dgm:spPr/>
      <dgm:t>
        <a:bodyPr/>
        <a:lstStyle/>
        <a:p>
          <a:endParaRPr lang="en-US"/>
        </a:p>
      </dgm:t>
    </dgm:pt>
    <dgm:pt modelId="{CDCC3B3A-4D24-498C-823C-1DFCEE4A79AA}" type="pres">
      <dgm:prSet presAssocID="{E232FB24-60E2-47CB-A2AF-4F583C3B85D9}" presName="levelTx" presStyleLbl="revTx" presStyleIdx="0" presStyleCnt="0">
        <dgm:presLayoutVars>
          <dgm:chMax val="1"/>
          <dgm:bulletEnabled val="1"/>
        </dgm:presLayoutVars>
      </dgm:prSet>
      <dgm:spPr/>
      <dgm:t>
        <a:bodyPr/>
        <a:lstStyle/>
        <a:p>
          <a:endParaRPr lang="en-US"/>
        </a:p>
      </dgm:t>
    </dgm:pt>
    <dgm:pt modelId="{ACEAACB5-D4D0-45DE-B852-E3C2EF5AB8B1}" type="pres">
      <dgm:prSet presAssocID="{CF9E9D49-958D-47EF-91E9-4AA0090210A3}" presName="Name8" presStyleCnt="0"/>
      <dgm:spPr/>
    </dgm:pt>
    <dgm:pt modelId="{8558CE3C-EC7C-4331-95FA-192CC9C38826}" type="pres">
      <dgm:prSet presAssocID="{CF9E9D49-958D-47EF-91E9-4AA0090210A3}" presName="level" presStyleLbl="node1" presStyleIdx="1" presStyleCnt="4" custScaleX="100000">
        <dgm:presLayoutVars>
          <dgm:chMax val="1"/>
          <dgm:bulletEnabled val="1"/>
        </dgm:presLayoutVars>
      </dgm:prSet>
      <dgm:spPr/>
      <dgm:t>
        <a:bodyPr/>
        <a:lstStyle/>
        <a:p>
          <a:endParaRPr lang="en-US"/>
        </a:p>
      </dgm:t>
    </dgm:pt>
    <dgm:pt modelId="{58D108F3-5578-408C-B408-657487CD44A8}" type="pres">
      <dgm:prSet presAssocID="{CF9E9D49-958D-47EF-91E9-4AA0090210A3}" presName="levelTx" presStyleLbl="revTx" presStyleIdx="0" presStyleCnt="0">
        <dgm:presLayoutVars>
          <dgm:chMax val="1"/>
          <dgm:bulletEnabled val="1"/>
        </dgm:presLayoutVars>
      </dgm:prSet>
      <dgm:spPr/>
      <dgm:t>
        <a:bodyPr/>
        <a:lstStyle/>
        <a:p>
          <a:endParaRPr lang="en-US"/>
        </a:p>
      </dgm:t>
    </dgm:pt>
    <dgm:pt modelId="{57B76FA3-20B7-4125-8132-050866F2B732}" type="pres">
      <dgm:prSet presAssocID="{73B92D01-2E42-471F-BE85-322AC53DE357}" presName="Name8" presStyleCnt="0"/>
      <dgm:spPr/>
    </dgm:pt>
    <dgm:pt modelId="{4A03FBE9-6BA9-4B85-B219-6E6495EFEE01}" type="pres">
      <dgm:prSet presAssocID="{73B92D01-2E42-471F-BE85-322AC53DE357}" presName="level" presStyleLbl="node1" presStyleIdx="2" presStyleCnt="4" custScaleY="96476">
        <dgm:presLayoutVars>
          <dgm:chMax val="1"/>
          <dgm:bulletEnabled val="1"/>
        </dgm:presLayoutVars>
      </dgm:prSet>
      <dgm:spPr/>
      <dgm:t>
        <a:bodyPr/>
        <a:lstStyle/>
        <a:p>
          <a:endParaRPr lang="en-US"/>
        </a:p>
      </dgm:t>
    </dgm:pt>
    <dgm:pt modelId="{9E33C873-58D7-4060-ABAD-8E7416F201AA}" type="pres">
      <dgm:prSet presAssocID="{73B92D01-2E42-471F-BE85-322AC53DE357}" presName="levelTx" presStyleLbl="revTx" presStyleIdx="0" presStyleCnt="0">
        <dgm:presLayoutVars>
          <dgm:chMax val="1"/>
          <dgm:bulletEnabled val="1"/>
        </dgm:presLayoutVars>
      </dgm:prSet>
      <dgm:spPr/>
      <dgm:t>
        <a:bodyPr/>
        <a:lstStyle/>
        <a:p>
          <a:endParaRPr lang="en-US"/>
        </a:p>
      </dgm:t>
    </dgm:pt>
    <dgm:pt modelId="{0E702EAF-735D-491E-A486-F9925E11FFD3}" type="pres">
      <dgm:prSet presAssocID="{5B51CF1F-0335-48DA-A356-D436D6BC7FF3}" presName="Name8" presStyleCnt="0"/>
      <dgm:spPr/>
    </dgm:pt>
    <dgm:pt modelId="{13886D27-3DD7-4020-859F-E739D802B851}" type="pres">
      <dgm:prSet presAssocID="{5B51CF1F-0335-48DA-A356-D436D6BC7FF3}" presName="level" presStyleLbl="node1" presStyleIdx="3" presStyleCnt="4">
        <dgm:presLayoutVars>
          <dgm:chMax val="1"/>
          <dgm:bulletEnabled val="1"/>
        </dgm:presLayoutVars>
      </dgm:prSet>
      <dgm:spPr/>
      <dgm:t>
        <a:bodyPr/>
        <a:lstStyle/>
        <a:p>
          <a:endParaRPr lang="en-US"/>
        </a:p>
      </dgm:t>
    </dgm:pt>
    <dgm:pt modelId="{6D807650-6828-4565-94F7-C24E40C3A287}" type="pres">
      <dgm:prSet presAssocID="{5B51CF1F-0335-48DA-A356-D436D6BC7FF3}" presName="levelTx" presStyleLbl="revTx" presStyleIdx="0" presStyleCnt="0">
        <dgm:presLayoutVars>
          <dgm:chMax val="1"/>
          <dgm:bulletEnabled val="1"/>
        </dgm:presLayoutVars>
      </dgm:prSet>
      <dgm:spPr/>
      <dgm:t>
        <a:bodyPr/>
        <a:lstStyle/>
        <a:p>
          <a:endParaRPr lang="en-US"/>
        </a:p>
      </dgm:t>
    </dgm:pt>
  </dgm:ptLst>
  <dgm:cxnLst>
    <dgm:cxn modelId="{132C72DD-DC9F-4ED8-B2F1-C73D5D71F6D3}" type="presOf" srcId="{73B92D01-2E42-471F-BE85-322AC53DE357}" destId="{9E33C873-58D7-4060-ABAD-8E7416F201AA}" srcOrd="1" destOrd="0" presId="urn:microsoft.com/office/officeart/2005/8/layout/pyramid1"/>
    <dgm:cxn modelId="{6AF0ED6D-5E8D-4C2F-9DB0-7FC8A11D29A2}" type="presOf" srcId="{E232FB24-60E2-47CB-A2AF-4F583C3B85D9}" destId="{47CD9B32-53A3-4F9F-9944-36FF912EC761}" srcOrd="0" destOrd="0" presId="urn:microsoft.com/office/officeart/2005/8/layout/pyramid1"/>
    <dgm:cxn modelId="{47F9CB56-9464-4383-B26F-CD3A76E512EF}" srcId="{B55711E8-7714-4101-A3D1-9F81B2E307ED}" destId="{E232FB24-60E2-47CB-A2AF-4F583C3B85D9}" srcOrd="0" destOrd="0" parTransId="{5EA10075-24CB-45E8-80C9-3F4BC0781DD6}" sibTransId="{1CA328D5-FEB9-45BE-9F82-5CB1365533D3}"/>
    <dgm:cxn modelId="{DE8095BA-4A55-4870-8156-E38B551D7443}" type="presOf" srcId="{5B51CF1F-0335-48DA-A356-D436D6BC7FF3}" destId="{6D807650-6828-4565-94F7-C24E40C3A287}" srcOrd="1" destOrd="0" presId="urn:microsoft.com/office/officeart/2005/8/layout/pyramid1"/>
    <dgm:cxn modelId="{FD14B472-F264-4E3F-AC26-E2419BACAFF5}" type="presOf" srcId="{E232FB24-60E2-47CB-A2AF-4F583C3B85D9}" destId="{CDCC3B3A-4D24-498C-823C-1DFCEE4A79AA}" srcOrd="1" destOrd="0" presId="urn:microsoft.com/office/officeart/2005/8/layout/pyramid1"/>
    <dgm:cxn modelId="{EC11C9AA-5FEC-4CBC-A14D-2ED1B9EB050F}" type="presOf" srcId="{B55711E8-7714-4101-A3D1-9F81B2E307ED}" destId="{9686954D-56E8-404A-965C-E95F424E1C8A}" srcOrd="0" destOrd="0" presId="urn:microsoft.com/office/officeart/2005/8/layout/pyramid1"/>
    <dgm:cxn modelId="{82D20BA6-C228-4C6F-BA99-B042FAA21868}" type="presOf" srcId="{CF9E9D49-958D-47EF-91E9-4AA0090210A3}" destId="{58D108F3-5578-408C-B408-657487CD44A8}" srcOrd="1" destOrd="0" presId="urn:microsoft.com/office/officeart/2005/8/layout/pyramid1"/>
    <dgm:cxn modelId="{7257FDC9-FD6F-4FF5-A7ED-8E2F6E6BE496}" type="presOf" srcId="{5B51CF1F-0335-48DA-A356-D436D6BC7FF3}" destId="{13886D27-3DD7-4020-859F-E739D802B851}" srcOrd="0" destOrd="0" presId="urn:microsoft.com/office/officeart/2005/8/layout/pyramid1"/>
    <dgm:cxn modelId="{17491ED4-749D-4A1C-B257-EA3C9EF0BF9B}" type="presOf" srcId="{CF9E9D49-958D-47EF-91E9-4AA0090210A3}" destId="{8558CE3C-EC7C-4331-95FA-192CC9C38826}" srcOrd="0" destOrd="0" presId="urn:microsoft.com/office/officeart/2005/8/layout/pyramid1"/>
    <dgm:cxn modelId="{EF197CD4-0108-43C0-A745-FBF5C7629204}" srcId="{B55711E8-7714-4101-A3D1-9F81B2E307ED}" destId="{73B92D01-2E42-471F-BE85-322AC53DE357}" srcOrd="2" destOrd="0" parTransId="{AFF2CAC7-F2E4-4DDB-AEC6-34F57274C14A}" sibTransId="{0B06B135-F34E-4E41-8A1A-D4F372DC14C4}"/>
    <dgm:cxn modelId="{D7943101-2182-44CC-8CDF-A67D10853DB2}" type="presOf" srcId="{73B92D01-2E42-471F-BE85-322AC53DE357}" destId="{4A03FBE9-6BA9-4B85-B219-6E6495EFEE01}" srcOrd="0" destOrd="0" presId="urn:microsoft.com/office/officeart/2005/8/layout/pyramid1"/>
    <dgm:cxn modelId="{136789EF-6DCD-4E54-B730-0A27BB847084}" srcId="{B55711E8-7714-4101-A3D1-9F81B2E307ED}" destId="{CF9E9D49-958D-47EF-91E9-4AA0090210A3}" srcOrd="1" destOrd="0" parTransId="{154E79AA-4CE7-4A21-9738-369D3F8CD2B7}" sibTransId="{8EB4D3FE-842F-4AD0-828F-512E56DFEEA9}"/>
    <dgm:cxn modelId="{CB88EB11-B862-400C-BDFE-517C50265EBA}" srcId="{B55711E8-7714-4101-A3D1-9F81B2E307ED}" destId="{5B51CF1F-0335-48DA-A356-D436D6BC7FF3}" srcOrd="3" destOrd="0" parTransId="{60FEC2F5-45B4-464A-AA00-6CE4980D5FF9}" sibTransId="{C9B13B1A-8B05-4F12-86C0-24051784EDF9}"/>
    <dgm:cxn modelId="{A4B41869-37F2-4830-966D-4F5EB158E6BD}" type="presParOf" srcId="{9686954D-56E8-404A-965C-E95F424E1C8A}" destId="{A3CC5180-C784-493C-A26C-68ACD660E565}" srcOrd="0" destOrd="0" presId="urn:microsoft.com/office/officeart/2005/8/layout/pyramid1"/>
    <dgm:cxn modelId="{1711D3FC-ADA0-4AE3-BDAC-CCDA456E3F27}" type="presParOf" srcId="{A3CC5180-C784-493C-A26C-68ACD660E565}" destId="{47CD9B32-53A3-4F9F-9944-36FF912EC761}" srcOrd="0" destOrd="0" presId="urn:microsoft.com/office/officeart/2005/8/layout/pyramid1"/>
    <dgm:cxn modelId="{5552C0CF-C25E-4A65-97A6-499A6F283C80}" type="presParOf" srcId="{A3CC5180-C784-493C-A26C-68ACD660E565}" destId="{CDCC3B3A-4D24-498C-823C-1DFCEE4A79AA}" srcOrd="1" destOrd="0" presId="urn:microsoft.com/office/officeart/2005/8/layout/pyramid1"/>
    <dgm:cxn modelId="{2342448F-946A-438A-B78F-ED8C298D0183}" type="presParOf" srcId="{9686954D-56E8-404A-965C-E95F424E1C8A}" destId="{ACEAACB5-D4D0-45DE-B852-E3C2EF5AB8B1}" srcOrd="1" destOrd="0" presId="urn:microsoft.com/office/officeart/2005/8/layout/pyramid1"/>
    <dgm:cxn modelId="{19755B9B-ED18-42A5-B437-78B6BB538473}" type="presParOf" srcId="{ACEAACB5-D4D0-45DE-B852-E3C2EF5AB8B1}" destId="{8558CE3C-EC7C-4331-95FA-192CC9C38826}" srcOrd="0" destOrd="0" presId="urn:microsoft.com/office/officeart/2005/8/layout/pyramid1"/>
    <dgm:cxn modelId="{39D772E0-C32A-43F0-9DFF-05BF91C66499}" type="presParOf" srcId="{ACEAACB5-D4D0-45DE-B852-E3C2EF5AB8B1}" destId="{58D108F3-5578-408C-B408-657487CD44A8}" srcOrd="1" destOrd="0" presId="urn:microsoft.com/office/officeart/2005/8/layout/pyramid1"/>
    <dgm:cxn modelId="{DAAEAC4A-3740-4E6C-BB08-E5FCF1DAF23D}" type="presParOf" srcId="{9686954D-56E8-404A-965C-E95F424E1C8A}" destId="{57B76FA3-20B7-4125-8132-050866F2B732}" srcOrd="2" destOrd="0" presId="urn:microsoft.com/office/officeart/2005/8/layout/pyramid1"/>
    <dgm:cxn modelId="{7A0E1E3B-DFF8-40CE-9AE2-F035C1E20D7E}" type="presParOf" srcId="{57B76FA3-20B7-4125-8132-050866F2B732}" destId="{4A03FBE9-6BA9-4B85-B219-6E6495EFEE01}" srcOrd="0" destOrd="0" presId="urn:microsoft.com/office/officeart/2005/8/layout/pyramid1"/>
    <dgm:cxn modelId="{F87DF443-7550-433D-B17C-9D7F27C876C7}" type="presParOf" srcId="{57B76FA3-20B7-4125-8132-050866F2B732}" destId="{9E33C873-58D7-4060-ABAD-8E7416F201AA}" srcOrd="1" destOrd="0" presId="urn:microsoft.com/office/officeart/2005/8/layout/pyramid1"/>
    <dgm:cxn modelId="{58B653D3-05F5-4E67-85D0-C7380D971074}" type="presParOf" srcId="{9686954D-56E8-404A-965C-E95F424E1C8A}" destId="{0E702EAF-735D-491E-A486-F9925E11FFD3}" srcOrd="3" destOrd="0" presId="urn:microsoft.com/office/officeart/2005/8/layout/pyramid1"/>
    <dgm:cxn modelId="{141A3060-F069-4370-95D0-BCAF11B1086E}" type="presParOf" srcId="{0E702EAF-735D-491E-A486-F9925E11FFD3}" destId="{13886D27-3DD7-4020-859F-E739D802B851}" srcOrd="0" destOrd="0" presId="urn:microsoft.com/office/officeart/2005/8/layout/pyramid1"/>
    <dgm:cxn modelId="{1B6F9B1A-C5BC-4C39-8017-0F722FBC38EE}" type="presParOf" srcId="{0E702EAF-735D-491E-A486-F9925E11FFD3}" destId="{6D807650-6828-4565-94F7-C24E40C3A287}" srcOrd="1" destOrd="0" presId="urn:microsoft.com/office/officeart/2005/8/layout/pyramid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7CD9B32-53A3-4F9F-9944-36FF912EC761}">
      <dsp:nvSpPr>
        <dsp:cNvPr id="0" name=""/>
        <dsp:cNvSpPr/>
      </dsp:nvSpPr>
      <dsp:spPr>
        <a:xfrm>
          <a:off x="2991485" y="0"/>
          <a:ext cx="2018028" cy="1441449"/>
        </a:xfrm>
        <a:prstGeom prst="trapezoid">
          <a:avLst>
            <a:gd name="adj" fmla="val 70000"/>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b="0" kern="1200" dirty="0" smtClean="0"/>
            <a:t>Trails Council Chair</a:t>
          </a:r>
          <a:endParaRPr lang="en-US" sz="2700" b="0" kern="1200" dirty="0"/>
        </a:p>
      </dsp:txBody>
      <dsp:txXfrm>
        <a:off x="2991485" y="0"/>
        <a:ext cx="2018028" cy="1441449"/>
      </dsp:txXfrm>
    </dsp:sp>
    <dsp:sp modelId="{8558CE3C-EC7C-4331-95FA-192CC9C38826}">
      <dsp:nvSpPr>
        <dsp:cNvPr id="0" name=""/>
        <dsp:cNvSpPr/>
      </dsp:nvSpPr>
      <dsp:spPr>
        <a:xfrm>
          <a:off x="1982471" y="1441449"/>
          <a:ext cx="4036057" cy="1441449"/>
        </a:xfrm>
        <a:prstGeom prst="trapezoid">
          <a:avLst>
            <a:gd name="adj" fmla="val 70000"/>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Regional Trail Committee Chair </a:t>
          </a:r>
          <a:endParaRPr lang="en-US" sz="2700" kern="1200" dirty="0"/>
        </a:p>
      </dsp:txBody>
      <dsp:txXfrm>
        <a:off x="2688781" y="1441449"/>
        <a:ext cx="2623437" cy="1441449"/>
      </dsp:txXfrm>
    </dsp:sp>
    <dsp:sp modelId="{4A03FBE9-6BA9-4B85-B219-6E6495EFEE01}">
      <dsp:nvSpPr>
        <dsp:cNvPr id="0" name=""/>
        <dsp:cNvSpPr/>
      </dsp:nvSpPr>
      <dsp:spPr>
        <a:xfrm>
          <a:off x="1009014" y="2882898"/>
          <a:ext cx="5982971" cy="1390652"/>
        </a:xfrm>
        <a:prstGeom prst="trapezoid">
          <a:avLst>
            <a:gd name="adj" fmla="val 7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t" anchorCtr="0">
          <a:noAutofit/>
        </a:bodyPr>
        <a:lstStyle/>
        <a:p>
          <a:pPr lvl="0" algn="ctr" defTabSz="1200150">
            <a:lnSpc>
              <a:spcPct val="90000"/>
            </a:lnSpc>
            <a:spcBef>
              <a:spcPct val="0"/>
            </a:spcBef>
            <a:spcAft>
              <a:spcPct val="35000"/>
            </a:spcAft>
          </a:pPr>
          <a:endParaRPr lang="en-US" sz="2700" kern="1200" dirty="0" smtClean="0"/>
        </a:p>
        <a:p>
          <a:pPr lvl="0" algn="ctr" defTabSz="1200150">
            <a:lnSpc>
              <a:spcPct val="90000"/>
            </a:lnSpc>
            <a:spcBef>
              <a:spcPct val="0"/>
            </a:spcBef>
            <a:spcAft>
              <a:spcPct val="35000"/>
            </a:spcAft>
          </a:pPr>
          <a:r>
            <a:rPr lang="en-US" sz="2700" kern="1200" dirty="0" smtClean="0"/>
            <a:t>Trail Supervisors and Trail Crew Chiefs</a:t>
          </a:r>
          <a:endParaRPr lang="en-US" sz="2700" kern="1200" dirty="0"/>
        </a:p>
      </dsp:txBody>
      <dsp:txXfrm>
        <a:off x="2056034" y="2882898"/>
        <a:ext cx="3888931" cy="1390652"/>
      </dsp:txXfrm>
    </dsp:sp>
    <dsp:sp modelId="{13886D27-3DD7-4020-859F-E739D802B851}">
      <dsp:nvSpPr>
        <dsp:cNvPr id="0" name=""/>
        <dsp:cNvSpPr/>
      </dsp:nvSpPr>
      <dsp:spPr>
        <a:xfrm>
          <a:off x="0" y="4273550"/>
          <a:ext cx="8001000" cy="1441449"/>
        </a:xfrm>
        <a:prstGeom prst="trapezoid">
          <a:avLst>
            <a:gd name="adj" fmla="val 7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Maintainers, Monitors, and Crews</a:t>
          </a:r>
          <a:endParaRPr lang="en-US" sz="2700" kern="1200" dirty="0"/>
        </a:p>
      </dsp:txBody>
      <dsp:txXfrm>
        <a:off x="1400174" y="4273550"/>
        <a:ext cx="5200650" cy="1441449"/>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05EC9C-1BB1-4045-B3FB-8AC8639B8013}" type="datetimeFigureOut">
              <a:rPr lang="en-US" smtClean="0"/>
              <a:pPr/>
              <a:t>6/17/2013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D46EE57-C880-4FDE-A1AC-4C453846A5BF}"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E4BA29-71A9-4C85-A2ED-74E6D16BDF0B}" type="datetimeFigureOut">
              <a:rPr lang="en-US" smtClean="0"/>
              <a:pPr/>
              <a:t>6/17/2013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4E5C97-589D-4512-B236-07ADBA75F7A3}" type="slidenum">
              <a:rPr lang="en-US" smtClean="0"/>
              <a:pPr/>
              <a:t>‹#›</a:t>
            </a:fld>
            <a:endParaRPr lang="en-US"/>
          </a:p>
        </p:txBody>
      </p:sp>
    </p:spTree>
    <p:extLst>
      <p:ext uri="{BB962C8B-B14F-4D97-AF65-F5344CB8AC3E}">
        <p14:creationId xmlns="" xmlns:p14="http://schemas.microsoft.com/office/powerpoint/2010/main" val="662075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nynjtc.or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defRPr/>
            </a:pPr>
            <a:fld id="{E535BA06-E71C-49E3-8329-8E0F714CC2C2}" type="slidenum">
              <a:rPr lang="en-US" smtClean="0">
                <a:solidFill>
                  <a:prstClr val="black"/>
                </a:solidFill>
                <a:latin typeface="Arial" charset="0"/>
              </a:rPr>
              <a:pPr>
                <a:defRPr/>
              </a:pPr>
              <a:t>1</a:t>
            </a:fld>
            <a:endParaRPr lang="en-US" smtClean="0">
              <a:solidFill>
                <a:prstClr val="black"/>
              </a:solidFill>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mtClean="0"/>
              <a:t>Welcome Maintenance 101</a:t>
            </a:r>
          </a:p>
          <a:p>
            <a:pPr eaLnBrk="1" hangingPunct="1"/>
            <a:endParaRPr lang="en-US" smtClean="0"/>
          </a:p>
          <a:p>
            <a:pPr eaLnBrk="1" hangingPunct="1"/>
            <a:r>
              <a:rPr lang="en-US" smtClean="0"/>
              <a:t>Introduce self and assistant</a:t>
            </a:r>
          </a:p>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Aft>
                <a:spcPct val="15000"/>
              </a:spcAft>
              <a:buClr>
                <a:srgbClr val="000000"/>
              </a:buClr>
              <a:buSzPct val="100000"/>
              <a:buFont typeface="WingDings" pitchFamily="2" charset="2"/>
              <a:buChar char="Ÿ"/>
            </a:pPr>
            <a:r>
              <a:rPr lang="en-US" sz="1200" dirty="0" smtClean="0">
                <a:solidFill>
                  <a:srgbClr val="000000"/>
                </a:solidFill>
              </a:rPr>
              <a:t>Use great care in clearing</a:t>
            </a:r>
          </a:p>
          <a:p>
            <a:pPr>
              <a:spcAft>
                <a:spcPct val="15000"/>
              </a:spcAft>
              <a:buClr>
                <a:srgbClr val="000000"/>
              </a:buClr>
              <a:buSzPct val="100000"/>
              <a:buFont typeface="WingDings" pitchFamily="2" charset="2"/>
              <a:buChar char="Ÿ"/>
            </a:pPr>
            <a:r>
              <a:rPr lang="en-US" sz="1200" dirty="0" smtClean="0">
                <a:solidFill>
                  <a:srgbClr val="000000"/>
                </a:solidFill>
              </a:rPr>
              <a:t>Leaves of three – Let them be </a:t>
            </a:r>
          </a:p>
          <a:p>
            <a:pPr>
              <a:spcAft>
                <a:spcPct val="15000"/>
              </a:spcAft>
              <a:buClr>
                <a:srgbClr val="000000"/>
              </a:buClr>
              <a:buSzPct val="100000"/>
              <a:buFont typeface="WingDings" pitchFamily="2" charset="2"/>
              <a:buChar char="Ÿ"/>
            </a:pPr>
            <a:r>
              <a:rPr lang="en-US" sz="1200" dirty="0" smtClean="0">
                <a:solidFill>
                  <a:srgbClr val="000000"/>
                </a:solidFill>
              </a:rPr>
              <a:t>The hairy vine is also toxic</a:t>
            </a:r>
            <a:endParaRPr lang="en-US" sz="1200" dirty="0">
              <a:solidFill>
                <a:srgbClr val="000000"/>
              </a:solidFill>
            </a:endParaRPr>
          </a:p>
        </p:txBody>
      </p:sp>
      <p:sp>
        <p:nvSpPr>
          <p:cNvPr id="14131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2DF0ECAF-2165-471D-9AC7-49F839ECE2BE}" type="slidenum">
              <a:rPr lang="en-US" smtClean="0">
                <a:latin typeface="Arial" charset="0"/>
              </a:rPr>
              <a:pPr/>
              <a:t>10</a:t>
            </a:fld>
            <a:endParaRPr 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prepared to</a:t>
            </a:r>
            <a:r>
              <a:rPr lang="en-US" baseline="0" dirty="0" smtClean="0"/>
              <a:t> be </a:t>
            </a:r>
            <a:r>
              <a:rPr lang="en-US" baseline="0" dirty="0" smtClean="0"/>
              <a:t>outside</a:t>
            </a:r>
          </a:p>
          <a:p>
            <a:r>
              <a:rPr lang="en-US" baseline="0" dirty="0" smtClean="0"/>
              <a:t>A paper map so they can mark where problems are and a notebook to record note </a:t>
            </a:r>
            <a:r>
              <a:rPr lang="en-US" baseline="0" dirty="0" smtClean="0"/>
              <a:t>of what you have </a:t>
            </a:r>
            <a:r>
              <a:rPr lang="en-US" baseline="0" dirty="0" smtClean="0"/>
              <a:t>done or need to do</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11</a:t>
            </a:fld>
            <a:endParaRPr lang="en-US"/>
          </a:p>
        </p:txBody>
      </p:sp>
    </p:spTree>
    <p:extLst>
      <p:ext uri="{BB962C8B-B14F-4D97-AF65-F5344CB8AC3E}">
        <p14:creationId xmlns="" xmlns:p14="http://schemas.microsoft.com/office/powerpoint/2010/main" val="3542472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27B344C6-20ED-4A74-8308-85764C450F58}" type="slidenum">
              <a:rPr lang="en-US" smtClean="0">
                <a:latin typeface="Arial" charset="0"/>
              </a:rPr>
              <a:pPr/>
              <a:t>12</a:t>
            </a:fld>
            <a:endParaRPr lang="en-US" smtClean="0">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t>Bring a good collection of tools to the class. Save</a:t>
            </a:r>
            <a:r>
              <a:rPr lang="en-US" baseline="0" dirty="0" smtClean="0"/>
              <a:t> discussion of the merits of the tools until you are </a:t>
            </a:r>
            <a:r>
              <a:rPr lang="en-US" baseline="0" dirty="0" smtClean="0"/>
              <a:t>outside</a:t>
            </a:r>
          </a:p>
          <a:p>
            <a:r>
              <a:rPr lang="en-US" baseline="0" dirty="0" smtClean="0"/>
              <a:t>Remember to sharpen the tools. Dull tools don’t cut.</a:t>
            </a:r>
            <a:endParaRPr lang="en-US" dirty="0" smtClean="0"/>
          </a:p>
          <a:p>
            <a:r>
              <a:rPr lang="en-US" dirty="0" smtClean="0"/>
              <a:t>Allow people to look at them during the class break.  Some attendees may never have seen some of the tools used.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Brushing against vegetation is not something hikers like – especially barberry</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t>Clearing includes</a:t>
            </a:r>
            <a:r>
              <a:rPr lang="en-US" baseline="0" dirty="0" smtClean="0"/>
              <a:t> clipping back brush and branches</a:t>
            </a:r>
          </a:p>
          <a:p>
            <a:r>
              <a:rPr lang="en-US" baseline="0" dirty="0" smtClean="0"/>
              <a:t>Safety first </a:t>
            </a:r>
          </a:p>
          <a:p>
            <a:r>
              <a:rPr lang="en-US" baseline="0" dirty="0" smtClean="0"/>
              <a:t>What is the person on the left doing wrong</a:t>
            </a:r>
            <a:r>
              <a:rPr lang="en-US" baseline="0" dirty="0" smtClean="0"/>
              <a:t>? What about the one on the right.</a:t>
            </a:r>
          </a:p>
          <a:p>
            <a:r>
              <a:rPr lang="en-US" baseline="0" dirty="0" smtClean="0"/>
              <a:t>Hard hats are cheap protection – buy one</a:t>
            </a:r>
            <a:endParaRPr lang="en-US" dirty="0" smtClean="0"/>
          </a:p>
        </p:txBody>
      </p:sp>
      <p:sp>
        <p:nvSpPr>
          <p:cNvPr id="13210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FB934FFD-8C08-412C-B03B-9F3E3D4DFC6E}" type="slidenum">
              <a:rPr lang="en-US" smtClean="0">
                <a:latin typeface="Arial" charset="0"/>
              </a:rPr>
              <a:pPr/>
              <a:t>14</a:t>
            </a:fld>
            <a:endParaRPr lang="en-US"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practice</a:t>
            </a:r>
            <a:r>
              <a:rPr lang="en-US" baseline="0" dirty="0" smtClean="0"/>
              <a:t> in the outdoor session</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15</a:t>
            </a:fld>
            <a:endParaRPr lang="en-US"/>
          </a:p>
        </p:txBody>
      </p:sp>
    </p:spTree>
    <p:extLst>
      <p:ext uri="{BB962C8B-B14F-4D97-AF65-F5344CB8AC3E}">
        <p14:creationId xmlns="" xmlns:p14="http://schemas.microsoft.com/office/powerpoint/2010/main" val="2882621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smtClean="0">
                <a:solidFill>
                  <a:srgbClr val="000000"/>
                </a:solidFill>
                <a:latin typeface="Interstate-Light" pitchFamily="2" charset="0"/>
              </a:rPr>
              <a:t>What is he doing</a:t>
            </a:r>
            <a:r>
              <a:rPr lang="en-US" b="0" baseline="0" dirty="0" smtClean="0">
                <a:solidFill>
                  <a:srgbClr val="000000"/>
                </a:solidFill>
                <a:latin typeface="Interstate-Light" pitchFamily="2" charset="0"/>
              </a:rPr>
              <a:t> wrong?</a:t>
            </a:r>
            <a:endParaRPr lang="en-US" b="0" dirty="0" smtClean="0"/>
          </a:p>
        </p:txBody>
      </p:sp>
      <p:sp>
        <p:nvSpPr>
          <p:cNvPr id="8294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2B23BF6D-21D5-4574-BC74-D8461DA1C21E}" type="slidenum">
              <a:rPr lang="en-US" smtClean="0">
                <a:latin typeface="Arial" charset="0"/>
              </a:rPr>
              <a:pPr/>
              <a:t>16</a:t>
            </a:fld>
            <a:endParaRPr lang="en-US"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a:noFill/>
          <a:ln/>
        </p:spPr>
        <p:txBody>
          <a:bodyPr/>
          <a:lstStyle/>
          <a:p>
            <a:pPr eaLnBrk="1" hangingPunct="1">
              <a:spcBef>
                <a:spcPct val="0"/>
              </a:spcBef>
            </a:pPr>
            <a:r>
              <a:rPr lang="en-US" sz="1400" dirty="0" smtClean="0"/>
              <a:t>Saplings or smaller limbs can become trapped under larger trips and can cause serious injuries if they “snap” or are release to quickly</a:t>
            </a:r>
          </a:p>
          <a:p>
            <a:pPr eaLnBrk="1" hangingPunct="1">
              <a:spcBef>
                <a:spcPct val="0"/>
              </a:spcBef>
            </a:pPr>
            <a:r>
              <a:rPr lang="en-US" sz="1400" dirty="0" smtClean="0"/>
              <a:t>Carefully untangle trapped limbs</a:t>
            </a:r>
          </a:p>
          <a:p>
            <a:pPr eaLnBrk="1" hangingPunct="1">
              <a:spcBef>
                <a:spcPct val="0"/>
              </a:spcBef>
            </a:pPr>
            <a:r>
              <a:rPr lang="en-US" sz="1400" dirty="0" smtClean="0"/>
              <a:t>Partially cut the outer curve to release tension on </a:t>
            </a:r>
            <a:r>
              <a:rPr lang="en-US" sz="1400" dirty="0" err="1" smtClean="0"/>
              <a:t>springpoles</a:t>
            </a:r>
            <a:endParaRPr lang="en-US" sz="1400" dirty="0" smtClean="0"/>
          </a:p>
          <a:p>
            <a:pPr eaLnBrk="1" hangingPunct="1">
              <a:spcBef>
                <a:spcPct val="0"/>
              </a:spcBef>
            </a:pPr>
            <a:r>
              <a:rPr lang="en-US" sz="1400" dirty="0" smtClean="0"/>
              <a:t>If in doubt – mark dangerous limbs with forester’s tape and leave for a sawyer or crew</a:t>
            </a:r>
          </a:p>
          <a:p>
            <a:pPr eaLnBrk="1" hangingPunct="1">
              <a:spcBef>
                <a:spcPct val="0"/>
              </a:spcBef>
            </a:pPr>
            <a:endParaRPr lang="en-US" sz="1400" dirty="0" smtClean="0"/>
          </a:p>
        </p:txBody>
      </p:sp>
      <p:sp>
        <p:nvSpPr>
          <p:cNvPr id="82947" name="Slide Number Placeholder 3"/>
          <p:cNvSpPr>
            <a:spLocks noGrp="1"/>
          </p:cNvSpPr>
          <p:nvPr>
            <p:ph type="sldNum" sz="quarter" idx="5"/>
          </p:nvPr>
        </p:nvSpPr>
        <p:spPr>
          <a:noFill/>
        </p:spPr>
        <p:txBody>
          <a:bodyPr/>
          <a:lstStyle/>
          <a:p>
            <a:fld id="{307E8CF2-E4D2-4D61-8504-34099B138E8E}"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Leave large trees or limbs over 6-8 inches, but try to cut a path around the </a:t>
            </a:r>
            <a:r>
              <a:rPr lang="en-US" dirty="0" smtClean="0"/>
              <a:t>mess or limb</a:t>
            </a:r>
            <a:r>
              <a:rPr lang="en-US" baseline="0" dirty="0" smtClean="0"/>
              <a:t> the tree so it is just a step over</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Rot="1" noChangeAspect="1" noTextEdit="1"/>
          </p:cNvSpPr>
          <p:nvPr>
            <p:ph type="sldImg"/>
          </p:nvPr>
        </p:nvSpPr>
        <p:spPr bwMode="auto">
          <a:noFill/>
          <a:ln>
            <a:solidFill>
              <a:srgbClr val="000000"/>
            </a:solidFill>
            <a:miter lim="800000"/>
            <a:headEnd/>
            <a:tailEnd/>
          </a:ln>
        </p:spPr>
      </p:sp>
      <p:sp>
        <p:nvSpPr>
          <p:cNvPr id="152578" name="Rectangle 3"/>
          <p:cNvSpPr>
            <a:spLocks noGrp="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Interstate-Light" pitchFamily="2" charset="0"/>
              </a:rPr>
              <a:t>Volunteer based organization with staff support</a:t>
            </a:r>
          </a:p>
          <a:p>
            <a:pPr eaLnBrk="1" hangingPunct="1"/>
            <a:r>
              <a:rPr lang="en-US" dirty="0" smtClean="0">
                <a:latin typeface="Interstate-Light" pitchFamily="2" charset="0"/>
              </a:rPr>
              <a:t>Began in 1920</a:t>
            </a:r>
          </a:p>
          <a:p>
            <a:pPr eaLnBrk="1" hangingPunct="1"/>
            <a:r>
              <a:rPr lang="en-US" dirty="0" smtClean="0">
                <a:latin typeface="Interstate-Light" pitchFamily="2" charset="0"/>
              </a:rPr>
              <a:t>Currently maintains </a:t>
            </a:r>
            <a:r>
              <a:rPr lang="en-US" dirty="0" smtClean="0">
                <a:latin typeface="Interstate-Light" pitchFamily="2" charset="0"/>
              </a:rPr>
              <a:t>about 2,000  miles </a:t>
            </a:r>
            <a:r>
              <a:rPr lang="en-US" dirty="0" smtClean="0">
                <a:latin typeface="Interstate-Light" pitchFamily="2" charset="0"/>
              </a:rPr>
              <a:t>of hiking trails</a:t>
            </a:r>
          </a:p>
          <a:p>
            <a:pPr eaLnBrk="1" hangingPunct="1"/>
            <a:r>
              <a:rPr lang="en-US" dirty="0" smtClean="0">
                <a:latin typeface="Interstate-Light" pitchFamily="2" charset="0"/>
              </a:rPr>
              <a:t>Members contribute </a:t>
            </a:r>
            <a:r>
              <a:rPr lang="en-US" dirty="0" smtClean="0">
                <a:latin typeface="Interstate-Light" pitchFamily="2" charset="0"/>
              </a:rPr>
              <a:t>60,000 </a:t>
            </a:r>
            <a:r>
              <a:rPr lang="en-US" dirty="0" smtClean="0">
                <a:latin typeface="Interstate-Light" pitchFamily="2" charset="0"/>
              </a:rPr>
              <a:t>hours annually</a:t>
            </a:r>
          </a:p>
          <a:p>
            <a:pPr eaLnBrk="1" hangingPunct="1"/>
            <a:r>
              <a:rPr lang="en-US" dirty="0" smtClean="0">
                <a:solidFill>
                  <a:srgbClr val="000000"/>
                </a:solidFill>
                <a:latin typeface="Interstate-Light" pitchFamily="2" charset="0"/>
              </a:rPr>
              <a:t>For more information: </a:t>
            </a:r>
            <a:r>
              <a:rPr lang="en-US" dirty="0" smtClean="0">
                <a:solidFill>
                  <a:srgbClr val="000000"/>
                </a:solidFill>
                <a:hlinkClick r:id="rId3"/>
              </a:rPr>
              <a:t>www.nynjtc.org</a:t>
            </a:r>
            <a:r>
              <a:rPr lang="en-US" dirty="0" smtClean="0">
                <a:solidFill>
                  <a:srgbClr val="000000"/>
                </a:solidFill>
              </a:rPr>
              <a:t> </a:t>
            </a:r>
          </a:p>
          <a:p>
            <a:endParaRPr lang="en-US" dirty="0"/>
          </a:p>
        </p:txBody>
      </p:sp>
      <p:sp>
        <p:nvSpPr>
          <p:cNvPr id="4" name="Slide Number Placeholder 3"/>
          <p:cNvSpPr>
            <a:spLocks noGrp="1"/>
          </p:cNvSpPr>
          <p:nvPr>
            <p:ph type="sldNum" sz="quarter" idx="10"/>
          </p:nvPr>
        </p:nvSpPr>
        <p:spPr/>
        <p:txBody>
          <a:bodyPr/>
          <a:lstStyle/>
          <a:p>
            <a:pPr>
              <a:defRPr/>
            </a:pPr>
            <a:fld id="{5D9DE44D-5037-4B72-8FBF-4A4FFC324650}" type="slidenum">
              <a:rPr lang="en-US">
                <a:solidFill>
                  <a:prstClr val="black"/>
                </a:solidFill>
              </a:rPr>
              <a:pPr>
                <a:defRPr/>
              </a:pPr>
              <a:t>2</a:t>
            </a:fld>
            <a:endParaRPr lang="en-US">
              <a:solidFill>
                <a:prstClr val="black"/>
              </a:solidFill>
            </a:endParaRPr>
          </a:p>
        </p:txBody>
      </p:sp>
    </p:spTree>
    <p:extLst>
      <p:ext uri="{BB962C8B-B14F-4D97-AF65-F5344CB8AC3E}">
        <p14:creationId xmlns="" xmlns:p14="http://schemas.microsoft.com/office/powerpoint/2010/main" val="2082171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a:noFill/>
          <a:ln/>
        </p:spPr>
        <p:txBody>
          <a:bodyPr/>
          <a:lstStyle/>
          <a:p>
            <a:pPr eaLnBrk="1" hangingPunct="1">
              <a:spcBef>
                <a:spcPct val="0"/>
              </a:spcBef>
            </a:pPr>
            <a:r>
              <a:rPr lang="en-US" sz="1400" dirty="0" smtClean="0"/>
              <a:t>Clear debris off the trail that traps water. Report major erosion</a:t>
            </a:r>
          </a:p>
          <a:p>
            <a:pPr eaLnBrk="1" hangingPunct="1">
              <a:spcBef>
                <a:spcPct val="0"/>
              </a:spcBef>
            </a:pPr>
            <a:r>
              <a:rPr lang="en-US" sz="1400" dirty="0" smtClean="0"/>
              <a:t>See P 27-31 Trail Maintenance Manual</a:t>
            </a:r>
          </a:p>
          <a:p>
            <a:pPr eaLnBrk="1" hangingPunct="1">
              <a:spcBef>
                <a:spcPct val="0"/>
              </a:spcBef>
            </a:pPr>
            <a:endParaRPr lang="en-US" dirty="0" smtClean="0"/>
          </a:p>
        </p:txBody>
      </p:sp>
      <p:sp>
        <p:nvSpPr>
          <p:cNvPr id="91139" name="Slide Number Placeholder 3"/>
          <p:cNvSpPr>
            <a:spLocks noGrp="1"/>
          </p:cNvSpPr>
          <p:nvPr>
            <p:ph type="sldNum" sz="quarter" idx="5"/>
          </p:nvPr>
        </p:nvSpPr>
        <p:spPr>
          <a:noFill/>
        </p:spPr>
        <p:txBody>
          <a:bodyPr/>
          <a:lstStyle/>
          <a:p>
            <a:fld id="{5B5ACEC8-BAB8-4CEF-89F7-865E091D1F20}" type="slidenum">
              <a:rPr lang="en-US" smtClean="0"/>
              <a:pPr/>
              <a:t>21</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a:noFill/>
          <a:ln/>
        </p:spPr>
        <p:txBody>
          <a:bodyPr/>
          <a:lstStyle/>
          <a:p>
            <a:pPr eaLnBrk="1" hangingPunct="1">
              <a:spcBef>
                <a:spcPct val="0"/>
              </a:spcBef>
            </a:pPr>
            <a:r>
              <a:rPr lang="en-US" sz="1400" dirty="0" smtClean="0"/>
              <a:t>Ask participants what they think the different parts of these tools are designed for – cutting, moving rocks, moving dirt, clearing leaves and debris</a:t>
            </a:r>
          </a:p>
          <a:p>
            <a:pPr eaLnBrk="1" hangingPunct="1">
              <a:spcBef>
                <a:spcPct val="0"/>
              </a:spcBef>
            </a:pPr>
            <a:r>
              <a:rPr lang="en-US" sz="1400" dirty="0" smtClean="0"/>
              <a:t>If you have a lot of water bars or drainages on your trail segment you may want to use tread tools.</a:t>
            </a:r>
          </a:p>
          <a:p>
            <a:pPr eaLnBrk="1" hangingPunct="1">
              <a:spcBef>
                <a:spcPct val="0"/>
              </a:spcBef>
            </a:pPr>
            <a:r>
              <a:rPr lang="en-US" sz="1400" dirty="0" smtClean="0"/>
              <a:t>If you maintain drainages regularly you can often just use a sturdy stick you find on the trail</a:t>
            </a:r>
          </a:p>
          <a:p>
            <a:pPr eaLnBrk="1" hangingPunct="1">
              <a:spcBef>
                <a:spcPct val="0"/>
              </a:spcBef>
            </a:pPr>
            <a:r>
              <a:rPr lang="en-US" sz="1400" dirty="0" smtClean="0"/>
              <a:t>Spend a day with a trail crew or take a more advanced workshop to learn how to safely use these tools.</a:t>
            </a:r>
          </a:p>
          <a:p>
            <a:pPr eaLnBrk="1" hangingPunct="1">
              <a:spcBef>
                <a:spcPct val="0"/>
              </a:spcBef>
            </a:pPr>
            <a:r>
              <a:rPr lang="en-US" sz="1400" dirty="0" smtClean="0"/>
              <a:t>Your supervisor will tell you about safe use of long-handled tools if they are needed for your trail segment</a:t>
            </a:r>
          </a:p>
        </p:txBody>
      </p:sp>
      <p:sp>
        <p:nvSpPr>
          <p:cNvPr id="93187" name="Slide Number Placeholder 3"/>
          <p:cNvSpPr>
            <a:spLocks noGrp="1"/>
          </p:cNvSpPr>
          <p:nvPr>
            <p:ph type="sldNum" sz="quarter" idx="5"/>
          </p:nvPr>
        </p:nvSpPr>
        <p:spPr>
          <a:noFill/>
        </p:spPr>
        <p:txBody>
          <a:bodyPr/>
          <a:lstStyle/>
          <a:p>
            <a:fld id="{37C63C2D-5F3B-4C2F-A1E2-381834B9831B}" type="slidenum">
              <a:rPr lang="en-US" smtClean="0"/>
              <a:pPr/>
              <a:t>22</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p:spPr>
        <p:txBody>
          <a:bodyPr/>
          <a:lstStyle/>
          <a:p>
            <a:pPr eaLnBrk="0" hangingPunct="0"/>
            <a:fld id="{A9795BB6-6456-4A60-A901-10D7D2AF476E}" type="slidenum">
              <a:rPr lang="en-US" smtClean="0">
                <a:latin typeface="Arial" charset="0"/>
              </a:rPr>
              <a:pPr eaLnBrk="0" hangingPunct="0"/>
              <a:t>23</a:t>
            </a:fld>
            <a:endParaRPr lang="en-US" smtClean="0">
              <a:latin typeface="Arial" charset="0"/>
            </a:endParaRPr>
          </a:p>
        </p:txBody>
      </p:sp>
      <p:sp>
        <p:nvSpPr>
          <p:cNvPr id="952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5" name="Rectangle 3"/>
          <p:cNvSpPr>
            <a:spLocks noGrp="1" noChangeArrowheads="1"/>
          </p:cNvSpPr>
          <p:nvPr>
            <p:ph type="body" idx="1"/>
          </p:nvPr>
        </p:nvSpPr>
        <p:spPr>
          <a:noFill/>
          <a:ln/>
        </p:spPr>
        <p:txBody>
          <a:bodyPr/>
          <a:lstStyle/>
          <a:p>
            <a:pPr eaLnBrk="1" hangingPunct="1">
              <a:spcBef>
                <a:spcPct val="0"/>
              </a:spcBef>
            </a:pPr>
            <a:r>
              <a:rPr lang="en-US" sz="1400" dirty="0" smtClean="0"/>
              <a:t>P 27-31 Trail Maintenance Manual – Clearing water bars </a:t>
            </a:r>
          </a:p>
          <a:p>
            <a:pPr eaLnBrk="1" hangingPunct="1">
              <a:spcBef>
                <a:spcPct val="0"/>
              </a:spcBef>
            </a:pPr>
            <a:r>
              <a:rPr lang="en-US" sz="1400" dirty="0" smtClean="0"/>
              <a:t>Discuss  and diagram or show example of trail on a steep slope. Effects of water running down the slope. Why and how to drain water off the trail. </a:t>
            </a:r>
          </a:p>
          <a:p>
            <a:pPr eaLnBrk="1" hangingPunct="1">
              <a:spcBef>
                <a:spcPct val="0"/>
              </a:spcBef>
            </a:pPr>
            <a:r>
              <a:rPr lang="en-US" sz="1400" dirty="0" smtClean="0"/>
              <a:t>Ideally trail are built sustainably and are not parallel to steep slopes.</a:t>
            </a:r>
          </a:p>
          <a:p>
            <a:pPr eaLnBrk="1" hangingPunct="1">
              <a:spcBef>
                <a:spcPct val="0"/>
              </a:spcBef>
              <a:spcAft>
                <a:spcPct val="15000"/>
              </a:spcAft>
              <a:buClr>
                <a:srgbClr val="000000"/>
              </a:buClr>
              <a:buFont typeface="Wingdings" pitchFamily="2" charset="2"/>
              <a:buChar char="Ÿ"/>
            </a:pPr>
            <a:r>
              <a:rPr lang="en-US" sz="1400" dirty="0" smtClean="0">
                <a:solidFill>
                  <a:srgbClr val="000000"/>
                </a:solidFill>
              </a:rPr>
              <a:t>Built by trail crew, cleaned by maintainer</a:t>
            </a:r>
          </a:p>
          <a:p>
            <a:pPr eaLnBrk="1" hangingPunct="1">
              <a:spcBef>
                <a:spcPct val="0"/>
              </a:spcBef>
              <a:spcAft>
                <a:spcPct val="15000"/>
              </a:spcAft>
              <a:buClr>
                <a:srgbClr val="000000"/>
              </a:buClr>
              <a:buFont typeface="Wingdings" pitchFamily="2" charset="2"/>
              <a:buChar char="Ÿ"/>
            </a:pPr>
            <a:r>
              <a:rPr lang="en-US" sz="1400" dirty="0" smtClean="0">
                <a:solidFill>
                  <a:srgbClr val="000000"/>
                </a:solidFill>
              </a:rPr>
              <a:t>Remove debris from behind water bar.</a:t>
            </a:r>
          </a:p>
          <a:p>
            <a:pPr eaLnBrk="1" hangingPunct="1">
              <a:spcBef>
                <a:spcPct val="0"/>
              </a:spcBef>
              <a:spcAft>
                <a:spcPct val="15000"/>
              </a:spcAft>
              <a:buClr>
                <a:srgbClr val="000000"/>
              </a:buClr>
              <a:buFont typeface="Wingdings" pitchFamily="2" charset="2"/>
              <a:buChar char="Ÿ"/>
            </a:pPr>
            <a:r>
              <a:rPr lang="en-US" sz="1400" dirty="0" smtClean="0">
                <a:solidFill>
                  <a:srgbClr val="000000"/>
                </a:solidFill>
              </a:rPr>
              <a:t>Dirt is on downhill side so trail level is at top of water bar</a:t>
            </a:r>
          </a:p>
          <a:p>
            <a:pPr eaLnBrk="1" hangingPunct="1">
              <a:spcBef>
                <a:spcPct val="0"/>
              </a:spcBef>
            </a:pPr>
            <a:endParaRPr lang="en-US" sz="1400" dirty="0" smtClean="0"/>
          </a:p>
          <a:p>
            <a:pPr eaLnBrk="1" hangingPunct="1">
              <a:spcBef>
                <a:spcPct val="0"/>
              </a:spcBef>
            </a:pPr>
            <a:endParaRPr lang="en-US" sz="1400" dirty="0" smtClean="0"/>
          </a:p>
          <a:p>
            <a:pPr eaLnBrk="1" hangingPunct="1">
              <a:spcBef>
                <a:spcPct val="0"/>
              </a:spcBef>
            </a:pPr>
            <a:r>
              <a:rPr lang="en-US" sz="1400" dirty="0" smtClean="0"/>
              <a:t>Rake or scrape clean.  Regular maintenance should not require aggressive digging.  Avoid undermining the bar.  Organic soils cleaned out from drainage should be deposited on the downhill side of the outflow ditch.</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p:spPr>
      </p:sp>
      <p:sp>
        <p:nvSpPr>
          <p:cNvPr id="101378" name="Notes Placeholder 2"/>
          <p:cNvSpPr>
            <a:spLocks noGrp="1"/>
          </p:cNvSpPr>
          <p:nvPr>
            <p:ph type="body" idx="1"/>
          </p:nvPr>
        </p:nvSpPr>
        <p:spPr>
          <a:noFill/>
          <a:ln/>
        </p:spPr>
        <p:txBody>
          <a:bodyPr/>
          <a:lstStyle/>
          <a:p>
            <a:pPr eaLnBrk="1" hangingPunct="1">
              <a:spcBef>
                <a:spcPct val="0"/>
              </a:spcBef>
            </a:pPr>
            <a:r>
              <a:rPr lang="en-US" sz="1400" dirty="0" smtClean="0"/>
              <a:t>A crew will install larger stepping stones if needed</a:t>
            </a:r>
          </a:p>
        </p:txBody>
      </p:sp>
      <p:sp>
        <p:nvSpPr>
          <p:cNvPr id="101379" name="Slide Number Placeholder 3"/>
          <p:cNvSpPr>
            <a:spLocks noGrp="1"/>
          </p:cNvSpPr>
          <p:nvPr>
            <p:ph type="sldNum" sz="quarter" idx="5"/>
          </p:nvPr>
        </p:nvSpPr>
        <p:spPr>
          <a:noFill/>
        </p:spPr>
        <p:txBody>
          <a:bodyPr/>
          <a:lstStyle/>
          <a:p>
            <a:fld id="{60394C95-E06E-4AAC-B338-8EB1D3828C48}" type="slidenum">
              <a:rPr lang="en-US" smtClean="0"/>
              <a:pPr/>
              <a:t>25</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Longer</a:t>
            </a:r>
            <a:r>
              <a:rPr lang="en-US" baseline="0" dirty="0" smtClean="0"/>
              <a:t> wet areas crossed by puncheon. </a:t>
            </a:r>
          </a:p>
          <a:p>
            <a:r>
              <a:rPr lang="en-US" baseline="0" dirty="0" smtClean="0"/>
              <a:t>These puncheon shown are in seasonally wet areas that are heavily used</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FB3D7965-49A2-47EF-9315-AA6926B387B2}" type="slidenum">
              <a:rPr lang="en-US" smtClean="0">
                <a:latin typeface="Arial" charset="0"/>
              </a:rPr>
              <a:pPr/>
              <a:t>27</a:t>
            </a:fld>
            <a:endParaRPr lang="en-US" smtClean="0">
              <a:latin typeface="Arial" charset="0"/>
            </a:endParaRPr>
          </a:p>
        </p:txBody>
      </p:sp>
      <p:sp>
        <p:nvSpPr>
          <p:cNvPr id="50179"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ln/>
        </p:spPr>
        <p:txBody>
          <a:bodyPr/>
          <a:lstStyle/>
          <a:p>
            <a:pPr marL="199400" indent="-199400">
              <a:spcAft>
                <a:spcPct val="15000"/>
              </a:spcAft>
              <a:buClr>
                <a:srgbClr val="000000"/>
              </a:buClr>
              <a:buSzPct val="100000"/>
              <a:buFont typeface="WingDings" pitchFamily="2" charset="2"/>
              <a:buChar char="Ÿ"/>
              <a:defRPr/>
            </a:pPr>
            <a:r>
              <a:rPr lang="en-US" dirty="0" smtClean="0">
                <a:solidFill>
                  <a:srgbClr val="000000"/>
                </a:solidFill>
              </a:rPr>
              <a:t>Type</a:t>
            </a:r>
            <a:r>
              <a:rPr lang="en-US" baseline="0" dirty="0" smtClean="0">
                <a:solidFill>
                  <a:srgbClr val="000000"/>
                </a:solidFill>
              </a:rPr>
              <a:t> and color of </a:t>
            </a:r>
            <a:r>
              <a:rPr lang="en-US" dirty="0" smtClean="0">
                <a:solidFill>
                  <a:srgbClr val="000000"/>
                </a:solidFill>
              </a:rPr>
              <a:t>blaze is a landowner</a:t>
            </a:r>
            <a:r>
              <a:rPr lang="en-US" baseline="0" dirty="0" smtClean="0">
                <a:solidFill>
                  <a:srgbClr val="000000"/>
                </a:solidFill>
              </a:rPr>
              <a:t> decision. </a:t>
            </a:r>
          </a:p>
          <a:p>
            <a:pPr marL="199400" indent="-199400">
              <a:spcAft>
                <a:spcPct val="15000"/>
              </a:spcAft>
              <a:buClr>
                <a:srgbClr val="000000"/>
              </a:buClr>
              <a:buSzPct val="100000"/>
              <a:buFont typeface="WingDings" pitchFamily="2" charset="2"/>
              <a:buChar char="Ÿ"/>
              <a:defRPr/>
            </a:pPr>
            <a:r>
              <a:rPr lang="en-US" dirty="0" smtClean="0">
                <a:solidFill>
                  <a:srgbClr val="000000"/>
                </a:solidFill>
              </a:rPr>
              <a:t>Supervisor will </a:t>
            </a:r>
            <a:r>
              <a:rPr lang="en-US" dirty="0" smtClean="0">
                <a:solidFill>
                  <a:srgbClr val="000000"/>
                </a:solidFill>
              </a:rPr>
              <a:t>let</a:t>
            </a:r>
            <a:r>
              <a:rPr lang="en-US" baseline="0" dirty="0" smtClean="0">
                <a:solidFill>
                  <a:srgbClr val="000000"/>
                </a:solidFill>
              </a:rPr>
              <a:t> </a:t>
            </a:r>
            <a:r>
              <a:rPr lang="en-US" dirty="0" smtClean="0">
                <a:solidFill>
                  <a:srgbClr val="000000"/>
                </a:solidFill>
              </a:rPr>
              <a:t>you </a:t>
            </a:r>
            <a:r>
              <a:rPr lang="en-US" dirty="0" smtClean="0">
                <a:solidFill>
                  <a:srgbClr val="000000"/>
                </a:solidFill>
              </a:rPr>
              <a:t>what to use on your trail</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solidFill>
                  <a:srgbClr val="FF0000"/>
                </a:solidFill>
              </a:rPr>
              <a:t>Cairns are a trail structure and must be built according to a standard appropriate to be structurally sound. Refer to a crew chief  or resources at the TC office in Mahwah for further information on building cairns.</a:t>
            </a:r>
          </a:p>
          <a:p>
            <a:r>
              <a:rPr lang="en-US" dirty="0" smtClean="0">
                <a:solidFill>
                  <a:srgbClr val="FF0000"/>
                </a:solidFill>
              </a:rPr>
              <a:t>Signs and posts come in many styles with a variety of different information.  The Land manager must approve signs and posts prior to installation</a:t>
            </a:r>
          </a:p>
        </p:txBody>
      </p:sp>
      <p:sp>
        <p:nvSpPr>
          <p:cNvPr id="5120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CDD22818-1FAF-4C54-8D18-C852609A49DE}" type="slidenum">
              <a:rPr lang="en-US" smtClean="0">
                <a:latin typeface="Arial" charset="0"/>
              </a:rPr>
              <a:pPr/>
              <a:t>28</a:t>
            </a:fld>
            <a:endParaRPr lang="en-US"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2" name="Notes Placeholder 2"/>
          <p:cNvSpPr>
            <a:spLocks noGrp="1"/>
          </p:cNvSpPr>
          <p:nvPr>
            <p:ph type="body" idx="1"/>
          </p:nvPr>
        </p:nvSpPr>
        <p:spPr>
          <a:noFill/>
          <a:ln/>
        </p:spPr>
        <p:txBody>
          <a:bodyPr/>
          <a:lstStyle/>
          <a:p>
            <a:pPr marL="200638" indent="-200638">
              <a:spcBef>
                <a:spcPct val="0"/>
              </a:spcBef>
              <a:spcAft>
                <a:spcPct val="15000"/>
              </a:spcAft>
              <a:buClr>
                <a:srgbClr val="000000"/>
              </a:buClr>
              <a:buFont typeface="Wingdings" pitchFamily="2" charset="2"/>
              <a:buChar char="Ÿ"/>
            </a:pPr>
            <a:r>
              <a:rPr lang="en-US" sz="1400" dirty="0" smtClean="0">
                <a:solidFill>
                  <a:srgbClr val="000000"/>
                </a:solidFill>
              </a:rPr>
              <a:t>Supervisor will tell you whether you have blazes or tags.  </a:t>
            </a:r>
          </a:p>
          <a:p>
            <a:pPr marL="200638" indent="-200638">
              <a:spcBef>
                <a:spcPct val="0"/>
              </a:spcBef>
            </a:pPr>
            <a:endParaRPr lang="en-US" dirty="0" smtClean="0"/>
          </a:p>
          <a:p>
            <a:pPr marL="200638" indent="-200638">
              <a:spcBef>
                <a:spcPct val="0"/>
              </a:spcBef>
            </a:pPr>
            <a:endParaRPr lang="en-US" sz="1400" dirty="0" smtClean="0"/>
          </a:p>
        </p:txBody>
      </p:sp>
      <p:sp>
        <p:nvSpPr>
          <p:cNvPr id="107523" name="Slide Number Placeholder 3"/>
          <p:cNvSpPr>
            <a:spLocks noGrp="1"/>
          </p:cNvSpPr>
          <p:nvPr>
            <p:ph type="sldNum" sz="quarter" idx="5"/>
          </p:nvPr>
        </p:nvSpPr>
        <p:spPr>
          <a:noFill/>
        </p:spPr>
        <p:txBody>
          <a:bodyPr/>
          <a:lstStyle/>
          <a:p>
            <a:pPr eaLnBrk="0" hangingPunct="0"/>
            <a:fld id="{512540C1-52F2-473C-B81A-081CCA05B37E}" type="slidenum">
              <a:rPr lang="en-US" smtClean="0">
                <a:latin typeface="Arial" charset="0"/>
              </a:rPr>
              <a:pPr eaLnBrk="0" hangingPunct="0"/>
              <a:t>29</a:t>
            </a:fld>
            <a:endParaRPr lang="en-US"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Near the trail, at eye </a:t>
            </a:r>
            <a:r>
              <a:rPr lang="en-US" dirty="0" smtClean="0"/>
              <a:t>level,</a:t>
            </a:r>
            <a:r>
              <a:rPr lang="en-US" baseline="0" dirty="0" smtClean="0"/>
              <a:t> a</a:t>
            </a:r>
            <a:r>
              <a:rPr lang="en-US" dirty="0" smtClean="0"/>
              <a:t>void dead trees, </a:t>
            </a:r>
            <a:r>
              <a:rPr lang="en-US" dirty="0" smtClean="0"/>
              <a:t>make sure there is a contrast</a:t>
            </a:r>
            <a:r>
              <a:rPr lang="en-US" baseline="0" dirty="0" smtClean="0"/>
              <a:t> between tree and blaze, needs to face </a:t>
            </a:r>
            <a:r>
              <a:rPr lang="en-US" baseline="0" dirty="0" smtClean="0"/>
              <a:t>the </a:t>
            </a:r>
            <a:r>
              <a:rPr lang="en-US" baseline="0" dirty="0" smtClean="0"/>
              <a:t>hiker </a:t>
            </a:r>
            <a:r>
              <a:rPr lang="en-US" baseline="0" smtClean="0"/>
              <a:t>– not the </a:t>
            </a:r>
            <a:r>
              <a:rPr lang="en-US" baseline="0" dirty="0" smtClean="0"/>
              <a:t>path</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Agenda for the day:</a:t>
            </a:r>
          </a:p>
          <a:p>
            <a:r>
              <a:rPr lang="en-US" dirty="0" smtClean="0"/>
              <a:t>Welcome and introductions</a:t>
            </a:r>
          </a:p>
          <a:p>
            <a:r>
              <a:rPr lang="en-US" dirty="0" smtClean="0"/>
              <a:t>Indoors</a:t>
            </a:r>
            <a:r>
              <a:rPr lang="en-US" baseline="0" dirty="0" smtClean="0"/>
              <a:t> for the morning </a:t>
            </a:r>
          </a:p>
          <a:p>
            <a:r>
              <a:rPr lang="en-US" baseline="0" dirty="0" smtClean="0"/>
              <a:t>Lunch</a:t>
            </a:r>
          </a:p>
          <a:p>
            <a:r>
              <a:rPr lang="en-US" baseline="0" dirty="0" smtClean="0"/>
              <a:t>Outside for hands-on practice</a:t>
            </a:r>
          </a:p>
          <a:p>
            <a:r>
              <a:rPr lang="en-US" baseline="0" dirty="0" smtClean="0"/>
              <a:t>Back inside for wrap-up</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3</a:t>
            </a:fld>
            <a:endParaRPr lang="en-US"/>
          </a:p>
        </p:txBody>
      </p:sp>
    </p:spTree>
    <p:extLst>
      <p:ext uri="{BB962C8B-B14F-4D97-AF65-F5344CB8AC3E}">
        <p14:creationId xmlns="" xmlns:p14="http://schemas.microsoft.com/office/powerpoint/2010/main" val="9724144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Scrape,</a:t>
            </a:r>
            <a:r>
              <a:rPr lang="en-US" baseline="0" dirty="0" smtClean="0"/>
              <a:t> use template, done</a:t>
            </a:r>
          </a:p>
          <a:p>
            <a:r>
              <a:rPr lang="en-US" baseline="0" dirty="0" smtClean="0"/>
              <a:t>To prevent messy templates – use sharpie to outline blaze, then paint</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03243" indent="-203243" eaLnBrk="1" fontAlgn="auto" hangingPunct="1">
              <a:spcAft>
                <a:spcPct val="15000"/>
              </a:spcAft>
              <a:buClr>
                <a:srgbClr val="000000"/>
              </a:buClr>
              <a:buSzPct val="100000"/>
              <a:buFont typeface="WingDings" pitchFamily="2" charset="2"/>
              <a:buChar char="Ÿ"/>
              <a:defRPr/>
            </a:pPr>
            <a:r>
              <a:rPr lang="en-US" sz="1200" dirty="0" smtClean="0">
                <a:solidFill>
                  <a:srgbClr val="000000"/>
                </a:solidFill>
                <a:latin typeface="Interstate-Light" pitchFamily="2" charset="0"/>
              </a:rPr>
              <a:t>Supervisor will tell you what color</a:t>
            </a:r>
          </a:p>
          <a:p>
            <a:pPr marL="203243" indent="-203243" eaLnBrk="1" fontAlgn="auto" hangingPunct="1">
              <a:spcAft>
                <a:spcPct val="15000"/>
              </a:spcAft>
              <a:buClr>
                <a:srgbClr val="000000"/>
              </a:buClr>
              <a:buSzPct val="100000"/>
              <a:buFont typeface="WingDings" pitchFamily="2" charset="2"/>
              <a:buChar char="Ÿ"/>
              <a:defRPr/>
            </a:pPr>
            <a:r>
              <a:rPr lang="en-US" sz="1200" dirty="0" smtClean="0">
                <a:solidFill>
                  <a:srgbClr val="000000"/>
                </a:solidFill>
                <a:latin typeface="Interstate-Light" pitchFamily="2" charset="0"/>
              </a:rPr>
              <a:t>Scrape trees with rough bark </a:t>
            </a:r>
            <a:r>
              <a:rPr lang="en-US" sz="1200" dirty="0" smtClean="0">
                <a:solidFill>
                  <a:srgbClr val="FF0000"/>
                </a:solidFill>
                <a:latin typeface="Interstate-Light" pitchFamily="2" charset="0"/>
              </a:rPr>
              <a:t>to have a smooth  painting surface</a:t>
            </a:r>
            <a:r>
              <a:rPr lang="en-US" sz="1200" dirty="0" smtClean="0">
                <a:solidFill>
                  <a:srgbClr val="000000"/>
                </a:solidFill>
                <a:latin typeface="Interstate-Light" pitchFamily="2" charset="0"/>
              </a:rPr>
              <a:t>; never scrape through the bark </a:t>
            </a:r>
            <a:r>
              <a:rPr lang="en-US" sz="1200" dirty="0" smtClean="0">
                <a:solidFill>
                  <a:srgbClr val="FF0000"/>
                </a:solidFill>
                <a:latin typeface="Interstate-Light" pitchFamily="2" charset="0"/>
              </a:rPr>
              <a:t>to the cambium layer</a:t>
            </a:r>
            <a:r>
              <a:rPr lang="en-US" sz="1200" dirty="0" smtClean="0">
                <a:solidFill>
                  <a:srgbClr val="000000"/>
                </a:solidFill>
                <a:latin typeface="Interstate-Light" pitchFamily="2" charset="0"/>
              </a:rPr>
              <a:t>.</a:t>
            </a:r>
          </a:p>
          <a:p>
            <a:pPr marL="203243" indent="-203243" eaLnBrk="1" fontAlgn="auto" hangingPunct="1">
              <a:spcAft>
                <a:spcPct val="15000"/>
              </a:spcAft>
              <a:buClr>
                <a:srgbClr val="000000"/>
              </a:buClr>
              <a:buSzPct val="100000"/>
              <a:buFont typeface="WingDings" pitchFamily="2" charset="2"/>
              <a:buChar char="Ÿ"/>
              <a:defRPr/>
            </a:pPr>
            <a:r>
              <a:rPr lang="en-US" sz="1200" dirty="0" smtClean="0">
                <a:solidFill>
                  <a:srgbClr val="000000"/>
                </a:solidFill>
                <a:latin typeface="Interstate-Light" pitchFamily="2" charset="0"/>
              </a:rPr>
              <a:t>Use a template to get accurate blaze size and shape:  2x3 inch, except 2x4 for Long Path and 2x6 for AT</a:t>
            </a:r>
          </a:p>
          <a:p>
            <a:pPr marL="203243" indent="-203243" eaLnBrk="1" fontAlgn="auto" hangingPunct="1">
              <a:spcAft>
                <a:spcPct val="15000"/>
              </a:spcAft>
              <a:buClr>
                <a:srgbClr val="000000"/>
              </a:buClr>
              <a:buSzPct val="100000"/>
              <a:buFont typeface="WingDings" pitchFamily="2" charset="2"/>
              <a:buChar char="Ÿ"/>
              <a:defRPr/>
            </a:pPr>
            <a:r>
              <a:rPr lang="en-US" sz="1200" dirty="0" smtClean="0">
                <a:solidFill>
                  <a:srgbClr val="000000"/>
                </a:solidFill>
                <a:latin typeface="Interstate-Light" pitchFamily="2" charset="0"/>
              </a:rPr>
              <a:t>Use a small brush</a:t>
            </a:r>
          </a:p>
          <a:p>
            <a:pPr marL="203243" indent="-203243" eaLnBrk="1" fontAlgn="auto" hangingPunct="1">
              <a:spcAft>
                <a:spcPct val="15000"/>
              </a:spcAft>
              <a:buClr>
                <a:srgbClr val="000000"/>
              </a:buClr>
              <a:buSzPct val="100000"/>
              <a:buFont typeface="WingDings" pitchFamily="2" charset="2"/>
              <a:buChar char="Ÿ"/>
              <a:defRPr/>
            </a:pPr>
            <a:r>
              <a:rPr lang="en-US" sz="1200" dirty="0" smtClean="0">
                <a:solidFill>
                  <a:srgbClr val="000000"/>
                </a:solidFill>
                <a:latin typeface="Interstate-Light" pitchFamily="2" charset="0"/>
              </a:rPr>
              <a:t>Avoid blazing if rainy or temperature is below 50 degrees</a:t>
            </a:r>
          </a:p>
          <a:p>
            <a:endParaRPr lang="en-US" dirty="0" smtClean="0"/>
          </a:p>
        </p:txBody>
      </p:sp>
      <p:sp>
        <p:nvSpPr>
          <p:cNvPr id="5939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A926EA04-BDC7-4F66-A70B-DC80EE7F7E0A}" type="slidenum">
              <a:rPr lang="en-US" smtClean="0">
                <a:latin typeface="Arial" charset="0"/>
              </a:rPr>
              <a:pPr/>
              <a:t>32</a:t>
            </a:fld>
            <a:endParaRPr lang="en-US"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parks require</a:t>
            </a:r>
            <a:r>
              <a:rPr lang="en-US" baseline="0" dirty="0" smtClean="0"/>
              <a:t> aluminum nails. </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Aft>
                <a:spcPct val="15000"/>
              </a:spcAft>
              <a:buClr>
                <a:srgbClr val="000000"/>
              </a:buClr>
              <a:buSzPct val="100000"/>
              <a:buFont typeface="WingDings" pitchFamily="2" charset="2"/>
              <a:buChar char="Ÿ"/>
            </a:pPr>
            <a:r>
              <a:rPr lang="en-US" sz="1200" dirty="0" smtClean="0">
                <a:solidFill>
                  <a:srgbClr val="000000"/>
                </a:solidFill>
                <a:latin typeface="Calibri" pitchFamily="34" charset="0"/>
              </a:rPr>
              <a:t>Use 2 inch galvanized roofing </a:t>
            </a:r>
            <a:r>
              <a:rPr lang="en-US" sz="1200" dirty="0" smtClean="0">
                <a:solidFill>
                  <a:srgbClr val="000000"/>
                </a:solidFill>
                <a:latin typeface="Calibri" pitchFamily="34" charset="0"/>
              </a:rPr>
              <a:t>nails unless a park</a:t>
            </a:r>
            <a:r>
              <a:rPr lang="en-US" sz="1200" baseline="0" dirty="0" smtClean="0">
                <a:solidFill>
                  <a:srgbClr val="000000"/>
                </a:solidFill>
                <a:latin typeface="Calibri" pitchFamily="34" charset="0"/>
              </a:rPr>
              <a:t> wants aluminum nails</a:t>
            </a:r>
            <a:endParaRPr lang="en-US" sz="1200" dirty="0" smtClean="0">
              <a:solidFill>
                <a:srgbClr val="000000"/>
              </a:solidFill>
              <a:latin typeface="Calibri" pitchFamily="34" charset="0"/>
            </a:endParaRPr>
          </a:p>
          <a:p>
            <a:pPr>
              <a:spcAft>
                <a:spcPct val="15000"/>
              </a:spcAft>
              <a:buClr>
                <a:srgbClr val="000000"/>
              </a:buClr>
              <a:buSzPct val="100000"/>
              <a:buFont typeface="WingDings" pitchFamily="2" charset="2"/>
              <a:buChar char="Ÿ"/>
            </a:pPr>
            <a:r>
              <a:rPr lang="en-US" sz="1200" dirty="0" smtClean="0">
                <a:solidFill>
                  <a:srgbClr val="000000"/>
                </a:solidFill>
                <a:latin typeface="Calibri" pitchFamily="34" charset="0"/>
              </a:rPr>
              <a:t>Do not nail tight against tree--allow at least 3/4 inch for growth</a:t>
            </a:r>
          </a:p>
          <a:p>
            <a:pPr>
              <a:spcAft>
                <a:spcPct val="15000"/>
              </a:spcAft>
              <a:buClr>
                <a:srgbClr val="000000"/>
              </a:buClr>
              <a:buSzPct val="100000"/>
              <a:buFont typeface="WingDings" pitchFamily="2" charset="2"/>
              <a:buChar char="Ÿ"/>
            </a:pPr>
            <a:r>
              <a:rPr lang="en-US" sz="1200" dirty="0" smtClean="0">
                <a:solidFill>
                  <a:srgbClr val="000000"/>
                </a:solidFill>
                <a:latin typeface="Calibri" pitchFamily="34" charset="0"/>
              </a:rPr>
              <a:t>Use 2 nails, one near top and one near bottom, never at </a:t>
            </a:r>
            <a:r>
              <a:rPr lang="en-US" sz="1200" dirty="0" smtClean="0">
                <a:solidFill>
                  <a:srgbClr val="000000"/>
                </a:solidFill>
                <a:latin typeface="Calibri" pitchFamily="34" charset="0"/>
              </a:rPr>
              <a:t>sides; </a:t>
            </a:r>
            <a:r>
              <a:rPr lang="en-US" sz="1200" dirty="0" smtClean="0">
                <a:solidFill>
                  <a:srgbClr val="000000"/>
                </a:solidFill>
                <a:latin typeface="Calibri" pitchFamily="34" charset="0"/>
              </a:rPr>
              <a:t>if your trail partner says one nail, your </a:t>
            </a:r>
            <a:r>
              <a:rPr lang="en-US" sz="1200" i="0" dirty="0" smtClean="0">
                <a:solidFill>
                  <a:srgbClr val="000000"/>
                </a:solidFill>
                <a:latin typeface="Calibri" pitchFamily="34" charset="0"/>
              </a:rPr>
              <a:t>supervisor will tell you</a:t>
            </a:r>
          </a:p>
          <a:p>
            <a:endParaRPr lang="en-US" dirty="0" smtClean="0"/>
          </a:p>
        </p:txBody>
      </p:sp>
      <p:sp>
        <p:nvSpPr>
          <p:cNvPr id="5734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3750CD93-A713-41A8-945C-5D054704EE5A}" type="slidenum">
              <a:rPr lang="en-US" smtClean="0">
                <a:latin typeface="Arial" charset="0"/>
              </a:rPr>
              <a:pPr/>
              <a:t>34</a:t>
            </a:fld>
            <a:endParaRPr lang="en-US" smtClean="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t>Be careful that the blaze after the turn is not visible before the turn. </a:t>
            </a:r>
          </a:p>
          <a:p>
            <a:r>
              <a:rPr lang="en-US" dirty="0" smtClean="0"/>
              <a:t>In an open understory or other area where the line of site is clear, hikers will be tempted to cut the corner when later blazes are obvious.</a:t>
            </a:r>
          </a:p>
        </p:txBody>
      </p:sp>
      <p:sp>
        <p:nvSpPr>
          <p:cNvPr id="5530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77705DF5-2E25-4874-A0E4-DBA2E6F983DF}" type="slidenum">
              <a:rPr lang="en-US" smtClean="0">
                <a:latin typeface="Arial" charset="0"/>
              </a:rPr>
              <a:pPr/>
              <a:t>35</a:t>
            </a:fld>
            <a:endParaRPr lang="en-US" smtClean="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5632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CB6722F6-A5C4-4BE2-BA98-907FB402636D}" type="slidenum">
              <a:rPr lang="en-US" smtClean="0">
                <a:latin typeface="Arial" charset="0"/>
              </a:rPr>
              <a:pPr/>
              <a:t>36</a:t>
            </a:fld>
            <a:endParaRPr lang="en-US" smtClean="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noTextEdit="1"/>
          </p:cNvSpPr>
          <p:nvPr>
            <p:ph type="sldImg"/>
          </p:nvPr>
        </p:nvSpPr>
        <p:spPr bwMode="auto">
          <a:noFill/>
          <a:ln>
            <a:solidFill>
              <a:srgbClr val="000000"/>
            </a:solidFill>
            <a:miter lim="800000"/>
            <a:headEnd/>
            <a:tailEnd/>
          </a:ln>
        </p:spPr>
      </p:sp>
      <p:sp>
        <p:nvSpPr>
          <p:cNvPr id="115714" name="Rectangle 3"/>
          <p:cNvSpPr>
            <a:spLocks noGrp="1"/>
          </p:cNvSpPr>
          <p:nvPr>
            <p:ph type="body" idx="1"/>
          </p:nvPr>
        </p:nvSpPr>
        <p:spPr>
          <a:noFill/>
          <a:ln/>
        </p:spPr>
        <p:txBody>
          <a:bodyPr/>
          <a:lstStyle/>
          <a:p>
            <a:r>
              <a:rPr lang="en-US" smtClean="0"/>
              <a:t>Gets confusing with multiple trails.   Be neat as possible.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6" name="Notes Placeholder 2"/>
          <p:cNvSpPr>
            <a:spLocks noGrp="1"/>
          </p:cNvSpPr>
          <p:nvPr>
            <p:ph type="body" idx="1"/>
          </p:nvPr>
        </p:nvSpPr>
        <p:spPr>
          <a:noFill/>
          <a:ln/>
        </p:spPr>
        <p:txBody>
          <a:bodyPr/>
          <a:lstStyle/>
          <a:p>
            <a:pPr eaLnBrk="1" hangingPunct="1">
              <a:spcBef>
                <a:spcPct val="0"/>
              </a:spcBef>
            </a:pPr>
            <a:r>
              <a:rPr lang="en-US" sz="1400" dirty="0" smtClean="0"/>
              <a:t>Blaze Patterns.    Importance of standard colors and markings.  Lets try blazing.</a:t>
            </a:r>
          </a:p>
          <a:p>
            <a:pPr eaLnBrk="1" hangingPunct="1">
              <a:spcBef>
                <a:spcPct val="0"/>
              </a:spcBef>
            </a:pPr>
            <a:r>
              <a:rPr lang="en-US" sz="1400" dirty="0" smtClean="0"/>
              <a:t>Tips to remember start and finish blaze:</a:t>
            </a:r>
          </a:p>
          <a:p>
            <a:pPr eaLnBrk="1" hangingPunct="1">
              <a:spcBef>
                <a:spcPct val="0"/>
              </a:spcBef>
            </a:pPr>
            <a:r>
              <a:rPr lang="en-US" sz="1400" dirty="0" smtClean="0"/>
              <a:t>A-shape like an arrow down the trail</a:t>
            </a:r>
          </a:p>
          <a:p>
            <a:pPr eaLnBrk="1" hangingPunct="1">
              <a:spcBef>
                <a:spcPct val="0"/>
              </a:spcBef>
            </a:pPr>
            <a:r>
              <a:rPr lang="en-US" sz="1400" dirty="0" smtClean="0"/>
              <a:t>V-shape for victory – reached the end of the trail</a:t>
            </a:r>
          </a:p>
        </p:txBody>
      </p:sp>
      <p:sp>
        <p:nvSpPr>
          <p:cNvPr id="113667" name="Slide Number Placeholder 3"/>
          <p:cNvSpPr>
            <a:spLocks noGrp="1"/>
          </p:cNvSpPr>
          <p:nvPr>
            <p:ph type="sldNum" sz="quarter" idx="5"/>
          </p:nvPr>
        </p:nvSpPr>
        <p:spPr>
          <a:noFill/>
        </p:spPr>
        <p:txBody>
          <a:bodyPr/>
          <a:lstStyle/>
          <a:p>
            <a:pPr eaLnBrk="0" hangingPunct="0"/>
            <a:fld id="{071F2C0E-17CD-463A-AFC1-DA635749FEDB}" type="slidenum">
              <a:rPr lang="en-US" smtClean="0">
                <a:latin typeface="Arial" charset="0"/>
              </a:rPr>
              <a:pPr eaLnBrk="0" hangingPunct="0"/>
              <a:t>38</a:t>
            </a:fld>
            <a:endParaRPr lang="en-US" smtClean="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8" name="Notes Placeholder 2"/>
          <p:cNvSpPr>
            <a:spLocks noGrp="1"/>
          </p:cNvSpPr>
          <p:nvPr>
            <p:ph type="body" idx="1"/>
          </p:nvPr>
        </p:nvSpPr>
        <p:spPr>
          <a:noFill/>
          <a:ln/>
        </p:spPr>
        <p:txBody>
          <a:bodyPr/>
          <a:lstStyle/>
          <a:p>
            <a:pPr eaLnBrk="1" hangingPunct="1">
              <a:spcBef>
                <a:spcPct val="0"/>
              </a:spcBef>
            </a:pPr>
            <a:r>
              <a:rPr lang="en-US" dirty="0" smtClean="0"/>
              <a:t>Sloppy,</a:t>
            </a:r>
            <a:r>
              <a:rPr lang="en-US" baseline="0" dirty="0" smtClean="0"/>
              <a:t>  f</a:t>
            </a:r>
            <a:r>
              <a:rPr lang="en-US" dirty="0" smtClean="0"/>
              <a:t>aded and old paint blazes. </a:t>
            </a:r>
          </a:p>
          <a:p>
            <a:pPr eaLnBrk="1" hangingPunct="1">
              <a:spcBef>
                <a:spcPct val="0"/>
              </a:spcBef>
            </a:pPr>
            <a:r>
              <a:rPr lang="en-US" dirty="0" smtClean="0"/>
              <a:t>Blazes hammered in too far. Nail on tags – nails must be pulled out </a:t>
            </a:r>
            <a:r>
              <a:rPr lang="en-US" dirty="0" err="1" smtClean="0"/>
              <a:t>periodiclally</a:t>
            </a:r>
            <a:endParaRPr lang="en-US" dirty="0" smtClean="0"/>
          </a:p>
        </p:txBody>
      </p:sp>
      <p:sp>
        <p:nvSpPr>
          <p:cNvPr id="121859" name="Slide Number Placeholder 3"/>
          <p:cNvSpPr>
            <a:spLocks noGrp="1"/>
          </p:cNvSpPr>
          <p:nvPr>
            <p:ph type="sldNum" sz="quarter" idx="5"/>
          </p:nvPr>
        </p:nvSpPr>
        <p:spPr>
          <a:noFill/>
        </p:spPr>
        <p:txBody>
          <a:bodyPr/>
          <a:lstStyle/>
          <a:p>
            <a:pPr eaLnBrk="0" hangingPunct="0"/>
            <a:fld id="{D10768C5-9DB9-4287-AB3A-0DB33249DD29}" type="slidenum">
              <a:rPr lang="en-US" smtClean="0">
                <a:latin typeface="Arial" charset="0"/>
              </a:rPr>
              <a:pPr eaLnBrk="0" hangingPunct="0"/>
              <a:t>39</a:t>
            </a:fld>
            <a:endParaRPr lang="en-US" smtClean="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6" name="Notes Placeholder 2"/>
          <p:cNvSpPr>
            <a:spLocks noGrp="1"/>
          </p:cNvSpPr>
          <p:nvPr>
            <p:ph type="body" idx="1"/>
          </p:nvPr>
        </p:nvSpPr>
        <p:spPr>
          <a:noFill/>
          <a:ln/>
        </p:spPr>
        <p:txBody>
          <a:bodyPr/>
          <a:lstStyle/>
          <a:p>
            <a:pPr eaLnBrk="1" hangingPunct="1">
              <a:spcBef>
                <a:spcPct val="0"/>
              </a:spcBef>
            </a:pPr>
            <a:r>
              <a:rPr lang="en-US" dirty="0" smtClean="0"/>
              <a:t>Vegetation has not been completely removed</a:t>
            </a:r>
          </a:p>
          <a:p>
            <a:pPr eaLnBrk="1" hangingPunct="1">
              <a:spcBef>
                <a:spcPct val="0"/>
              </a:spcBef>
            </a:pPr>
            <a:r>
              <a:rPr lang="en-US" dirty="0" smtClean="0"/>
              <a:t>Blaze is not in a good position</a:t>
            </a:r>
          </a:p>
        </p:txBody>
      </p:sp>
      <p:sp>
        <p:nvSpPr>
          <p:cNvPr id="123907" name="Slide Number Placeholder 3"/>
          <p:cNvSpPr>
            <a:spLocks noGrp="1"/>
          </p:cNvSpPr>
          <p:nvPr>
            <p:ph type="sldNum" sz="quarter" idx="5"/>
          </p:nvPr>
        </p:nvSpPr>
        <p:spPr>
          <a:noFill/>
        </p:spPr>
        <p:txBody>
          <a:bodyPr/>
          <a:lstStyle/>
          <a:p>
            <a:pPr eaLnBrk="0" hangingPunct="0"/>
            <a:fld id="{6FDB1B20-299E-4595-901B-4EEEC137E5E1}" type="slidenum">
              <a:rPr lang="en-US" smtClean="0">
                <a:latin typeface="Arial" charset="0"/>
              </a:rPr>
              <a:pPr eaLnBrk="0" hangingPunct="0"/>
              <a:t>40</a:t>
            </a:fld>
            <a:endParaRPr 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Description of volunteer pyramid</a:t>
            </a:r>
          </a:p>
          <a:p>
            <a:r>
              <a:rPr lang="en-US" dirty="0" smtClean="0"/>
              <a:t>Roles of volunteers</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4</a:t>
            </a:fld>
            <a:endParaRPr lang="en-US"/>
          </a:p>
        </p:txBody>
      </p:sp>
    </p:spTree>
    <p:extLst>
      <p:ext uri="{BB962C8B-B14F-4D97-AF65-F5344CB8AC3E}">
        <p14:creationId xmlns="" xmlns:p14="http://schemas.microsoft.com/office/powerpoint/2010/main" val="24343444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t>Blaze is on the wrong tree </a:t>
            </a:r>
          </a:p>
          <a:p>
            <a:r>
              <a:rPr lang="en-US" dirty="0" smtClean="0"/>
              <a:t>Blaze</a:t>
            </a:r>
            <a:r>
              <a:rPr lang="en-US" baseline="0" dirty="0" smtClean="0"/>
              <a:t> is faded</a:t>
            </a:r>
            <a:endParaRPr lang="en-US" dirty="0" smtClean="0"/>
          </a:p>
        </p:txBody>
      </p:sp>
      <p:sp>
        <p:nvSpPr>
          <p:cNvPr id="6656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E4CAE2CD-4E24-46B3-9056-4B456BE615B6}" type="slidenum">
              <a:rPr lang="en-US" smtClean="0">
                <a:latin typeface="Arial" charset="0"/>
              </a:rPr>
              <a:pPr/>
              <a:t>41</a:t>
            </a:fld>
            <a:endParaRPr lang="en-US" smtClean="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2" name="Notes Placeholder 2"/>
          <p:cNvSpPr>
            <a:spLocks noGrp="1"/>
          </p:cNvSpPr>
          <p:nvPr>
            <p:ph type="body" idx="1"/>
          </p:nvPr>
        </p:nvSpPr>
        <p:spPr>
          <a:noFill/>
          <a:ln/>
        </p:spPr>
        <p:txBody>
          <a:bodyPr/>
          <a:lstStyle/>
          <a:p>
            <a:pPr eaLnBrk="1" hangingPunct="1">
              <a:spcBef>
                <a:spcPct val="0"/>
              </a:spcBef>
            </a:pPr>
            <a:r>
              <a:rPr lang="en-US" dirty="0" smtClean="0"/>
              <a:t>Used a dead tree – </a:t>
            </a:r>
          </a:p>
          <a:p>
            <a:pPr eaLnBrk="1" hangingPunct="1">
              <a:spcBef>
                <a:spcPct val="0"/>
              </a:spcBef>
            </a:pPr>
            <a:r>
              <a:rPr lang="en-US" dirty="0" smtClean="0"/>
              <a:t>Cairn could be used instead or a live tree in the right location.</a:t>
            </a:r>
          </a:p>
        </p:txBody>
      </p:sp>
      <p:sp>
        <p:nvSpPr>
          <p:cNvPr id="128003" name="Slide Number Placeholder 3"/>
          <p:cNvSpPr>
            <a:spLocks noGrp="1"/>
          </p:cNvSpPr>
          <p:nvPr>
            <p:ph type="sldNum" sz="quarter" idx="5"/>
          </p:nvPr>
        </p:nvSpPr>
        <p:spPr>
          <a:noFill/>
        </p:spPr>
        <p:txBody>
          <a:bodyPr/>
          <a:lstStyle/>
          <a:p>
            <a:pPr eaLnBrk="0" hangingPunct="0"/>
            <a:fld id="{5D2B5056-2CD2-4ED0-A2D1-F453416A02BB}" type="slidenum">
              <a:rPr lang="en-US" smtClean="0">
                <a:latin typeface="Arial" charset="0"/>
              </a:rPr>
              <a:pPr eaLnBrk="0" hangingPunct="0"/>
              <a:t>42</a:t>
            </a:fld>
            <a:endParaRPr lang="en-US" smtClean="0">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Relatively</a:t>
            </a:r>
            <a:r>
              <a:rPr lang="en-US" baseline="0" dirty="0" smtClean="0"/>
              <a:t> new initiative</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8DF7A0B1-BFFC-4551-8051-647B88B25CCE}" type="slidenum">
              <a:rPr lang="en-US" smtClean="0">
                <a:latin typeface="Arial" charset="0"/>
              </a:rPr>
              <a:pPr/>
              <a:t>44</a:t>
            </a:fld>
            <a:endParaRPr lang="en-US" smtClean="0">
              <a:latin typeface="Arial"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200" dirty="0" smtClean="0">
                <a:solidFill>
                  <a:srgbClr val="000000"/>
                </a:solidFill>
              </a:rPr>
              <a:t>On your first trip on you will see what invasives are on your trail. </a:t>
            </a:r>
            <a:endParaRPr lang="en-US" dirty="0" smtClean="0"/>
          </a:p>
          <a:p>
            <a:r>
              <a:rPr lang="en-US" dirty="0" smtClean="0"/>
              <a:t>Maintainers need not be plant experts, but it’s interesting to know something about plants which grow near your trail. </a:t>
            </a:r>
          </a:p>
          <a:p>
            <a:r>
              <a:rPr lang="en-US" dirty="0" smtClean="0"/>
              <a:t>If your trail has threatened and endangered species along it, </a:t>
            </a:r>
            <a:r>
              <a:rPr lang="en-US" dirty="0" smtClean="0"/>
              <a:t>your supervisor</a:t>
            </a:r>
            <a:r>
              <a:rPr lang="en-US" baseline="0" dirty="0" smtClean="0"/>
              <a:t> will tell you.</a:t>
            </a:r>
            <a:r>
              <a:rPr lang="en-US" dirty="0" smtClean="0"/>
              <a:t> </a:t>
            </a:r>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Interstate-Light" pitchFamily="2" charset="0"/>
              </a:rPr>
              <a:t>Work to fight new invasions so as to make your job easier.</a:t>
            </a:r>
          </a:p>
          <a:p>
            <a:endParaRPr lang="en-US" dirty="0" smtClean="0"/>
          </a:p>
        </p:txBody>
      </p:sp>
      <p:sp>
        <p:nvSpPr>
          <p:cNvPr id="7680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97A1EA1F-2DA2-4C6C-8791-EF53D8918B8D}" type="slidenum">
              <a:rPr lang="en-US" smtClean="0">
                <a:latin typeface="Arial" charset="0"/>
              </a:rPr>
              <a:pPr/>
              <a:t>45</a:t>
            </a:fld>
            <a:endParaRPr lang="en-US" smtClean="0">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Wet area</a:t>
            </a:r>
          </a:p>
          <a:p>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Dead tree with blazes</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Be aware of poor trail conditions. If you don’t like it, neither will others.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 Report and discuss with your Supervisor as to possible relocations of some trail sections.</a:t>
            </a:r>
          </a:p>
          <a:p>
            <a:pPr>
              <a:defRPr/>
            </a:pPr>
            <a:r>
              <a:rPr lang="en-US" sz="1400" dirty="0" smtClean="0">
                <a:latin typeface="+mj-lt"/>
              </a:rPr>
              <a:t>What problems exist  and where when you see them </a:t>
            </a:r>
          </a:p>
          <a:p>
            <a:pPr>
              <a:defRPr/>
            </a:pPr>
            <a:r>
              <a:rPr lang="en-US" sz="1400" dirty="0" smtClean="0">
                <a:latin typeface="+mj-lt"/>
              </a:rPr>
              <a:t>If you think the trail should be relocated to avoid a problem </a:t>
            </a:r>
          </a:p>
          <a:p>
            <a:pPr>
              <a:defRPr/>
            </a:pPr>
            <a:r>
              <a:rPr lang="en-US" sz="1400" dirty="0" smtClean="0">
                <a:latin typeface="+mj-lt"/>
              </a:rPr>
              <a:t>If you have a problem with </a:t>
            </a:r>
            <a:r>
              <a:rPr lang="en-US" sz="1400" dirty="0" err="1" smtClean="0">
                <a:latin typeface="+mj-lt"/>
              </a:rPr>
              <a:t>invasives</a:t>
            </a:r>
            <a:endParaRPr lang="en-US" sz="1400" dirty="0" smtClean="0">
              <a:latin typeface="+mj-lt"/>
            </a:endParaRPr>
          </a:p>
          <a:p>
            <a:pPr>
              <a:defRPr/>
            </a:pPr>
            <a:r>
              <a:rPr lang="en-US" sz="1400" dirty="0" smtClean="0">
                <a:latin typeface="+mj-lt"/>
              </a:rPr>
              <a:t>You decide to step down as a maintainer</a:t>
            </a:r>
          </a:p>
          <a:p>
            <a:pPr>
              <a:defRPr/>
            </a:pPr>
            <a:endParaRPr lang="en-US" dirty="0"/>
          </a:p>
        </p:txBody>
      </p:sp>
      <p:sp>
        <p:nvSpPr>
          <p:cNvPr id="134147" name="Slide Number Placeholder 3"/>
          <p:cNvSpPr>
            <a:spLocks noGrp="1"/>
          </p:cNvSpPr>
          <p:nvPr>
            <p:ph type="sldNum" sz="quarter" idx="5"/>
          </p:nvPr>
        </p:nvSpPr>
        <p:spPr>
          <a:noFill/>
        </p:spPr>
        <p:txBody>
          <a:bodyPr/>
          <a:lstStyle/>
          <a:p>
            <a:fld id="{72DE882F-DAC8-4E52-A663-398B4276EC08}" type="slidenum">
              <a:rPr lang="en-US" smtClean="0"/>
              <a:pPr/>
              <a:t>48</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02D3BA08-ECA9-49A2-A979-519BC8F5F507}" type="slidenum">
              <a:rPr lang="en-US" smtClean="0">
                <a:latin typeface="Arial" charset="0"/>
              </a:rPr>
              <a:pPr/>
              <a:t>49</a:t>
            </a:fld>
            <a:endParaRPr lang="en-US" smtClean="0">
              <a:latin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t>Ask why reporting is important.  </a:t>
            </a:r>
          </a:p>
          <a:p>
            <a:r>
              <a:rPr lang="en-US" dirty="0" smtClean="0"/>
              <a:t>Emphasize need for information on trail condition and needs and use for obtaining grants and other support from agencies.</a:t>
            </a:r>
          </a:p>
          <a:p>
            <a:r>
              <a:rPr lang="en-US" dirty="0" smtClean="0"/>
              <a:t>Have participants fill out form of what they did that day. </a:t>
            </a:r>
            <a:endParaRPr lang="en-US" dirty="0" smtClean="0"/>
          </a:p>
          <a:p>
            <a:r>
              <a:rPr lang="en-US" dirty="0" smtClean="0"/>
              <a:t>Remind</a:t>
            </a:r>
            <a:r>
              <a:rPr lang="en-US" baseline="0" dirty="0" smtClean="0"/>
              <a:t> them to let you know about problems when they see them, not when they send the report in. </a:t>
            </a:r>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latin typeface="Interstate-Light" pitchFamily="2" charset="0"/>
              </a:rPr>
              <a:t>don’t wait until the reporting period. </a:t>
            </a:r>
            <a:endParaRPr lang="en-US" smtClean="0"/>
          </a:p>
        </p:txBody>
      </p:sp>
      <p:sp>
        <p:nvSpPr>
          <p:cNvPr id="8090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978F3C89-F670-4A7C-98C1-E3F83752C674}" type="slidenum">
              <a:rPr lang="en-US" smtClean="0">
                <a:latin typeface="Arial" charset="0"/>
              </a:rPr>
              <a:pPr/>
              <a:t>50</a:t>
            </a:fld>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Maintainers must be members</a:t>
            </a:r>
            <a:r>
              <a:rPr lang="en-US" baseline="0" dirty="0" smtClean="0"/>
              <a:t> of the Trail Conference </a:t>
            </a:r>
            <a:r>
              <a:rPr lang="en-US" baseline="0" dirty="0" smtClean="0"/>
              <a:t>or a member of a maintaining club </a:t>
            </a:r>
            <a:endParaRPr lang="en-US" baseline="0" dirty="0" smtClean="0"/>
          </a:p>
          <a:p>
            <a:r>
              <a:rPr lang="en-US" baseline="0" dirty="0" smtClean="0"/>
              <a:t>public face/ambassadors when you meet the hiking public. Give you T shirts</a:t>
            </a:r>
          </a:p>
          <a:p>
            <a:r>
              <a:rPr lang="en-US" baseline="0" dirty="0" smtClean="0"/>
              <a:t>Volunteer insurance if hurt</a:t>
            </a:r>
          </a:p>
          <a:p>
            <a:r>
              <a:rPr lang="en-US" baseline="0" dirty="0" smtClean="0"/>
              <a:t>10% discount at many outdoor stores</a:t>
            </a:r>
          </a:p>
          <a:p>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5</a:t>
            </a:fld>
            <a:endParaRPr lang="en-US"/>
          </a:p>
        </p:txBody>
      </p:sp>
    </p:spTree>
    <p:extLst>
      <p:ext uri="{BB962C8B-B14F-4D97-AF65-F5344CB8AC3E}">
        <p14:creationId xmlns="" xmlns:p14="http://schemas.microsoft.com/office/powerpoint/2010/main" val="40467540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Rot="1" noChangeAspect="1" noTextEdit="1"/>
          </p:cNvSpPr>
          <p:nvPr>
            <p:ph type="sldImg"/>
          </p:nvPr>
        </p:nvSpPr>
        <p:spPr bwMode="auto">
          <a:noFill/>
          <a:ln>
            <a:solidFill>
              <a:srgbClr val="000000"/>
            </a:solidFill>
            <a:miter lim="800000"/>
            <a:headEnd/>
            <a:tailEnd/>
          </a:ln>
        </p:spPr>
      </p:sp>
      <p:sp>
        <p:nvSpPr>
          <p:cNvPr id="148482" name="Rectangle 3"/>
          <p:cNvSpPr>
            <a:spLocks noGrp="1"/>
          </p:cNvSpPr>
          <p:nvPr>
            <p:ph type="body" idx="1"/>
          </p:nvPr>
        </p:nvSpPr>
        <p:spPr>
          <a:noFill/>
          <a:ln/>
        </p:spPr>
        <p:txBody>
          <a:bodyPr/>
          <a:lstStyle/>
          <a:p>
            <a:r>
              <a:rPr lang="en-US" smtClean="0"/>
              <a:t>Photos describe the situation best, for chain sawyer to know what tools to bring.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7066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32B59A58-EC8E-4BBE-8D6B-FB4B4B0FA3BE}" type="slidenum">
              <a:rPr lang="en-US" smtClean="0">
                <a:latin typeface="Arial" charset="0"/>
              </a:rPr>
              <a:pPr/>
              <a:t>56</a:t>
            </a:fld>
            <a:endParaRPr lang="en-US" smtClean="0">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7168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B3067222-646A-4D4A-8D4A-090F28B2483A}" type="slidenum">
              <a:rPr lang="en-US" smtClean="0">
                <a:latin typeface="Arial" charset="0"/>
              </a:rPr>
              <a:pPr/>
              <a:t>57</a:t>
            </a:fld>
            <a:endParaRPr lang="en-US" smtClean="0">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t>Review what we have done in class; </a:t>
            </a:r>
          </a:p>
        </p:txBody>
      </p:sp>
      <p:sp>
        <p:nvSpPr>
          <p:cNvPr id="7987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445871CA-FBC1-423A-ABE2-E6B8B19D0ABE}" type="slidenum">
              <a:rPr lang="en-US" smtClean="0">
                <a:latin typeface="Arial" charset="0"/>
              </a:rPr>
              <a:pPr/>
              <a:t>58</a:t>
            </a:fld>
            <a:endParaRPr lang="en-US" smtClean="0">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p:cNvSpPr>
          <p:nvPr>
            <p:ph type="sldImg"/>
          </p:nvPr>
        </p:nvSpPr>
        <p:spPr bwMode="auto">
          <a:noFill/>
          <a:ln>
            <a:solidFill>
              <a:srgbClr val="000000"/>
            </a:solidFill>
            <a:miter lim="800000"/>
            <a:headEnd/>
            <a:tailEnd/>
          </a:ln>
        </p:spPr>
      </p:sp>
      <p:sp>
        <p:nvSpPr>
          <p:cNvPr id="162818" name="Notes Placeholder 2"/>
          <p:cNvSpPr>
            <a:spLocks noGrp="1"/>
          </p:cNvSpPr>
          <p:nvPr>
            <p:ph type="body" idx="1"/>
          </p:nvPr>
        </p:nvSpPr>
        <p:spPr>
          <a:noFill/>
          <a:ln/>
        </p:spPr>
        <p:txBody>
          <a:bodyPr/>
          <a:lstStyle/>
          <a:p>
            <a:pPr eaLnBrk="1" hangingPunct="1">
              <a:spcBef>
                <a:spcPct val="0"/>
              </a:spcBef>
            </a:pPr>
            <a:r>
              <a:rPr lang="en-US" sz="1400" dirty="0" smtClean="0"/>
              <a:t>Happy Workers. </a:t>
            </a:r>
          </a:p>
          <a:p>
            <a:pPr eaLnBrk="1" hangingPunct="1">
              <a:spcBef>
                <a:spcPct val="0"/>
              </a:spcBef>
            </a:pPr>
            <a:r>
              <a:rPr lang="en-US" sz="1400" dirty="0" smtClean="0"/>
              <a:t>Have sign-up sheets and upcoming crews or training schedules available</a:t>
            </a:r>
          </a:p>
        </p:txBody>
      </p:sp>
      <p:sp>
        <p:nvSpPr>
          <p:cNvPr id="162819" name="Slide Number Placeholder 3"/>
          <p:cNvSpPr>
            <a:spLocks noGrp="1"/>
          </p:cNvSpPr>
          <p:nvPr>
            <p:ph type="sldNum" sz="quarter" idx="5"/>
          </p:nvPr>
        </p:nvSpPr>
        <p:spPr>
          <a:noFill/>
        </p:spPr>
        <p:txBody>
          <a:bodyPr/>
          <a:lstStyle/>
          <a:p>
            <a:fld id="{74BF38C6-9626-4AB0-8CF8-826723033C4D}" type="slidenum">
              <a:rPr lang="en-US" smtClean="0"/>
              <a:pPr/>
              <a:t>59</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Just as important  - if you want to stop being a maintainer</a:t>
            </a:r>
          </a:p>
          <a:p>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60</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6" name="Notes Placeholder 2"/>
          <p:cNvSpPr>
            <a:spLocks noGrp="1"/>
          </p:cNvSpPr>
          <p:nvPr>
            <p:ph type="body" idx="1"/>
          </p:nvPr>
        </p:nvSpPr>
        <p:spPr>
          <a:noFill/>
          <a:ln/>
        </p:spPr>
        <p:txBody>
          <a:bodyPr/>
          <a:lstStyle/>
          <a:p>
            <a:pPr eaLnBrk="1" hangingPunct="1">
              <a:spcBef>
                <a:spcPct val="0"/>
              </a:spcBef>
            </a:pPr>
            <a:r>
              <a:rPr lang="en-US" sz="1400" dirty="0" smtClean="0"/>
              <a:t>Have participants complete course evaluations and have them fill out Volunteer Interest forms – for region of interest. </a:t>
            </a:r>
          </a:p>
          <a:p>
            <a:pPr eaLnBrk="1" hangingPunct="1">
              <a:spcBef>
                <a:spcPct val="0"/>
              </a:spcBef>
            </a:pPr>
            <a:r>
              <a:rPr lang="en-US" sz="1400" smtClean="0"/>
              <a:t>Have </a:t>
            </a:r>
            <a:r>
              <a:rPr lang="en-US" sz="1400" dirty="0" smtClean="0"/>
              <a:t>a large envelope for evaluations</a:t>
            </a:r>
          </a:p>
        </p:txBody>
      </p:sp>
      <p:sp>
        <p:nvSpPr>
          <p:cNvPr id="164867" name="Slide Number Placeholder 3"/>
          <p:cNvSpPr>
            <a:spLocks noGrp="1"/>
          </p:cNvSpPr>
          <p:nvPr>
            <p:ph type="sldNum" sz="quarter" idx="5"/>
          </p:nvPr>
        </p:nvSpPr>
        <p:spPr>
          <a:noFill/>
        </p:spPr>
        <p:txBody>
          <a:bodyPr/>
          <a:lstStyle/>
          <a:p>
            <a:pPr eaLnBrk="0" hangingPunct="0"/>
            <a:fld id="{1C1FDC15-A034-4EF1-8652-1DDF6313D762}" type="slidenum">
              <a:rPr lang="en-US" smtClean="0">
                <a:latin typeface="Arial" charset="0"/>
              </a:rPr>
              <a:pPr eaLnBrk="0" hangingPunct="0"/>
              <a:t>61</a:t>
            </a:fld>
            <a:endParaRPr 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0" dirty="0" smtClean="0"/>
              <a:t>Let’s get started with some terminology.</a:t>
            </a:r>
          </a:p>
          <a:p>
            <a:r>
              <a:rPr lang="en-US" b="0" dirty="0" smtClean="0"/>
              <a:t>When we refer to a” trail” we often are referring to one or more of these components.  Terminology is important because the trail as a whole is a sum of these parts, for example when people refer to Trail erosion, they are nor referring to the corridor eroding – but to the actual earthen tread.</a:t>
            </a:r>
            <a:r>
              <a:rPr lang="en-US" b="1" dirty="0" smtClean="0"/>
              <a:t>  </a:t>
            </a:r>
            <a:endParaRPr lang="en-US" b="1" dirty="0" smtClean="0"/>
          </a:p>
          <a:p>
            <a:r>
              <a:rPr lang="en-US" b="0" dirty="0" smtClean="0"/>
              <a:t>Marking can be blazing, signs</a:t>
            </a:r>
            <a:r>
              <a:rPr lang="en-US" b="0" baseline="0" dirty="0" smtClean="0"/>
              <a:t> or cairn.</a:t>
            </a:r>
            <a:endParaRPr lang="en-US" b="0" dirty="0" smtClean="0"/>
          </a:p>
          <a:p>
            <a:r>
              <a:rPr lang="en-US" b="0" dirty="0" smtClean="0"/>
              <a:t>Explain </a:t>
            </a:r>
            <a:r>
              <a:rPr lang="en-US" b="0" dirty="0" smtClean="0"/>
              <a:t>each of the major trail components.</a:t>
            </a:r>
          </a:p>
          <a:p>
            <a:endParaRPr lang="en-US" b="1" dirty="0" smtClean="0"/>
          </a:p>
        </p:txBody>
      </p:sp>
      <p:sp>
        <p:nvSpPr>
          <p:cNvPr id="69636" name="Slide Number Placeholder 3"/>
          <p:cNvSpPr>
            <a:spLocks noGrp="1"/>
          </p:cNvSpPr>
          <p:nvPr>
            <p:ph type="sldNum" sz="quarter" idx="5"/>
          </p:nvPr>
        </p:nvSpPr>
        <p:spPr bwMode="auto">
          <a:noFill/>
          <a:ln>
            <a:miter lim="800000"/>
            <a:headEnd/>
            <a:tailEnd/>
          </a:ln>
        </p:spPr>
        <p:txBody>
          <a:bodyPr/>
          <a:lstStyle/>
          <a:p>
            <a:fld id="{790A99C9-1326-4EF7-BED5-60ECE885FEB5}" type="slidenum">
              <a:rPr lang="en-US" smtClean="0">
                <a:solidFill>
                  <a:prstClr val="black"/>
                </a:solidFill>
                <a:latin typeface="Arial" charset="0"/>
              </a:rPr>
              <a:pPr/>
              <a:t>6</a:t>
            </a:fld>
            <a:endParaRPr lang="en-US" smtClean="0">
              <a:solidFill>
                <a:prstClr val="black"/>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does a maintainer do? </a:t>
            </a:r>
            <a:r>
              <a:rPr lang="en-US" dirty="0" smtClean="0"/>
              <a:t>clear brush, blaze</a:t>
            </a:r>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7</a:t>
            </a:fld>
            <a:endParaRPr lang="en-US"/>
          </a:p>
        </p:txBody>
      </p:sp>
    </p:spTree>
    <p:extLst>
      <p:ext uri="{BB962C8B-B14F-4D97-AF65-F5344CB8AC3E}">
        <p14:creationId xmlns="" xmlns:p14="http://schemas.microsoft.com/office/powerpoint/2010/main" val="2606517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a:t>
            </a:r>
            <a:r>
              <a:rPr lang="en-US" baseline="0" dirty="0" smtClean="0"/>
              <a:t> participants to name things or situations they may find on the trail as they are maintaining.</a:t>
            </a:r>
          </a:p>
          <a:p>
            <a:r>
              <a:rPr lang="en-US" baseline="0" dirty="0" smtClean="0"/>
              <a:t>List them on a whiteboard or flip chart.</a:t>
            </a:r>
          </a:p>
          <a:p>
            <a:r>
              <a:rPr lang="en-US" baseline="0" dirty="0" smtClean="0"/>
              <a:t>Using the list the participants came up with, ask which items they feel pertain to safety for themselves as a maintainer and to hikers using the trail</a:t>
            </a:r>
          </a:p>
          <a:p>
            <a:r>
              <a:rPr lang="en-US" baseline="0" dirty="0" smtClean="0"/>
              <a:t>Circle the items or mark them with a color.</a:t>
            </a:r>
          </a:p>
          <a:p>
            <a:r>
              <a:rPr lang="en-US" baseline="0" dirty="0" smtClean="0"/>
              <a:t>You will refer and add to this list throughout the class.</a:t>
            </a:r>
          </a:p>
          <a:p>
            <a:endParaRPr lang="en-US" dirty="0"/>
          </a:p>
        </p:txBody>
      </p:sp>
      <p:sp>
        <p:nvSpPr>
          <p:cNvPr id="4" name="Slide Number Placeholder 3"/>
          <p:cNvSpPr>
            <a:spLocks noGrp="1"/>
          </p:cNvSpPr>
          <p:nvPr>
            <p:ph type="sldNum" sz="quarter" idx="10"/>
          </p:nvPr>
        </p:nvSpPr>
        <p:spPr/>
        <p:txBody>
          <a:bodyPr/>
          <a:lstStyle/>
          <a:p>
            <a:fld id="{184E5C97-589D-4512-B236-07ADBA75F7A3}" type="slidenum">
              <a:rPr lang="en-US" smtClean="0"/>
              <a:pPr/>
              <a:t>8</a:t>
            </a:fld>
            <a:endParaRPr lang="en-US"/>
          </a:p>
        </p:txBody>
      </p:sp>
    </p:spTree>
    <p:extLst>
      <p:ext uri="{BB962C8B-B14F-4D97-AF65-F5344CB8AC3E}">
        <p14:creationId xmlns="" xmlns:p14="http://schemas.microsoft.com/office/powerpoint/2010/main" val="766878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000" b="1" i="1" kern="1200" dirty="0" smtClean="0">
                <a:solidFill>
                  <a:srgbClr val="000000"/>
                </a:solidFill>
                <a:latin typeface="+mn-lt"/>
                <a:ea typeface="+mn-ea"/>
                <a:cs typeface="+mn-cs"/>
              </a:rPr>
              <a:t> </a:t>
            </a:r>
            <a:r>
              <a:rPr lang="en-US" sz="1000" b="0" i="0" kern="1200" dirty="0" smtClean="0">
                <a:solidFill>
                  <a:srgbClr val="000000"/>
                </a:solidFill>
                <a:latin typeface="+mn-lt"/>
                <a:ea typeface="+mn-ea"/>
                <a:cs typeface="+mn-cs"/>
              </a:rPr>
              <a:t>Deer Ticks carry Lyme Disease</a:t>
            </a:r>
          </a:p>
          <a:p>
            <a:r>
              <a:rPr lang="en-US" sz="1000" b="0" i="0" kern="1200" dirty="0" smtClean="0">
                <a:solidFill>
                  <a:srgbClr val="000000"/>
                </a:solidFill>
                <a:latin typeface="+mn-lt"/>
                <a:ea typeface="+mn-ea"/>
                <a:cs typeface="+mn-cs"/>
              </a:rPr>
              <a:t>Tuck pant legs into socks</a:t>
            </a:r>
          </a:p>
          <a:p>
            <a:r>
              <a:rPr lang="en-US" sz="1000" b="0" i="0" kern="1200" dirty="0" smtClean="0">
                <a:solidFill>
                  <a:srgbClr val="000000"/>
                </a:solidFill>
                <a:latin typeface="+mn-lt"/>
                <a:ea typeface="+mn-ea"/>
                <a:cs typeface="+mn-cs"/>
              </a:rPr>
              <a:t>Wear light colored</a:t>
            </a:r>
            <a:r>
              <a:rPr lang="en-US" sz="1000" b="0" i="0" kern="1200" baseline="0" dirty="0" smtClean="0">
                <a:solidFill>
                  <a:srgbClr val="000000"/>
                </a:solidFill>
                <a:latin typeface="+mn-lt"/>
                <a:ea typeface="+mn-ea"/>
                <a:cs typeface="+mn-cs"/>
              </a:rPr>
              <a:t> clothing</a:t>
            </a:r>
          </a:p>
          <a:p>
            <a:r>
              <a:rPr lang="en-US" sz="1000" b="0" i="0" kern="1200" baseline="0" dirty="0" smtClean="0">
                <a:solidFill>
                  <a:srgbClr val="000000"/>
                </a:solidFill>
                <a:latin typeface="+mn-lt"/>
                <a:ea typeface="+mn-ea"/>
                <a:cs typeface="+mn-cs"/>
              </a:rPr>
              <a:t>Check often for ticks on clothing and skin</a:t>
            </a:r>
          </a:p>
          <a:p>
            <a:r>
              <a:rPr lang="en-US" sz="1000" b="0" i="0" kern="1200" baseline="0" dirty="0" smtClean="0">
                <a:solidFill>
                  <a:srgbClr val="000000"/>
                </a:solidFill>
                <a:latin typeface="+mn-lt"/>
                <a:ea typeface="+mn-ea"/>
                <a:cs typeface="+mn-cs"/>
              </a:rPr>
              <a:t>Prepare clothing in advance if using repellants</a:t>
            </a:r>
            <a:endParaRPr lang="en-US" b="0" i="0" dirty="0" smtClean="0"/>
          </a:p>
        </p:txBody>
      </p:sp>
      <p:sp>
        <p:nvSpPr>
          <p:cNvPr id="13414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nterstate-Light" pitchFamily="2" charset="0"/>
                <a:ea typeface="MS PGothic" pitchFamily="34" charset="-128"/>
              </a:defRPr>
            </a:lvl1pPr>
            <a:lvl2pPr marL="729057" indent="-280406" eaLnBrk="0" hangingPunct="0">
              <a:defRPr>
                <a:solidFill>
                  <a:schemeClr val="tx1"/>
                </a:solidFill>
                <a:latin typeface="Interstate-Light" pitchFamily="2" charset="0"/>
                <a:ea typeface="MS PGothic" pitchFamily="34" charset="-128"/>
              </a:defRPr>
            </a:lvl2pPr>
            <a:lvl3pPr marL="1121626" indent="-224325" eaLnBrk="0" hangingPunct="0">
              <a:defRPr>
                <a:solidFill>
                  <a:schemeClr val="tx1"/>
                </a:solidFill>
                <a:latin typeface="Interstate-Light" pitchFamily="2" charset="0"/>
                <a:ea typeface="MS PGothic" pitchFamily="34" charset="-128"/>
              </a:defRPr>
            </a:lvl3pPr>
            <a:lvl4pPr marL="1570276" indent="-224325" eaLnBrk="0" hangingPunct="0">
              <a:defRPr>
                <a:solidFill>
                  <a:schemeClr val="tx1"/>
                </a:solidFill>
                <a:latin typeface="Interstate-Light" pitchFamily="2" charset="0"/>
                <a:ea typeface="MS PGothic" pitchFamily="34" charset="-128"/>
              </a:defRPr>
            </a:lvl4pPr>
            <a:lvl5pPr marL="2018927" indent="-224325" eaLnBrk="0" hangingPunct="0">
              <a:defRPr>
                <a:solidFill>
                  <a:schemeClr val="tx1"/>
                </a:solidFill>
                <a:latin typeface="Interstate-Light" pitchFamily="2" charset="0"/>
                <a:ea typeface="MS PGothic" pitchFamily="34" charset="-128"/>
              </a:defRPr>
            </a:lvl5pPr>
            <a:lvl6pPr marL="2467577" indent="-224325" eaLnBrk="0" fontAlgn="base" hangingPunct="0">
              <a:spcBef>
                <a:spcPct val="0"/>
              </a:spcBef>
              <a:spcAft>
                <a:spcPct val="0"/>
              </a:spcAft>
              <a:defRPr>
                <a:solidFill>
                  <a:schemeClr val="tx1"/>
                </a:solidFill>
                <a:latin typeface="Interstate-Light" pitchFamily="2" charset="0"/>
                <a:ea typeface="MS PGothic" pitchFamily="34" charset="-128"/>
              </a:defRPr>
            </a:lvl6pPr>
            <a:lvl7pPr marL="2916227" indent="-224325" eaLnBrk="0" fontAlgn="base" hangingPunct="0">
              <a:spcBef>
                <a:spcPct val="0"/>
              </a:spcBef>
              <a:spcAft>
                <a:spcPct val="0"/>
              </a:spcAft>
              <a:defRPr>
                <a:solidFill>
                  <a:schemeClr val="tx1"/>
                </a:solidFill>
                <a:latin typeface="Interstate-Light" pitchFamily="2" charset="0"/>
                <a:ea typeface="MS PGothic" pitchFamily="34" charset="-128"/>
              </a:defRPr>
            </a:lvl7pPr>
            <a:lvl8pPr marL="3364878" indent="-224325" eaLnBrk="0" fontAlgn="base" hangingPunct="0">
              <a:spcBef>
                <a:spcPct val="0"/>
              </a:spcBef>
              <a:spcAft>
                <a:spcPct val="0"/>
              </a:spcAft>
              <a:defRPr>
                <a:solidFill>
                  <a:schemeClr val="tx1"/>
                </a:solidFill>
                <a:latin typeface="Interstate-Light" pitchFamily="2" charset="0"/>
                <a:ea typeface="MS PGothic" pitchFamily="34" charset="-128"/>
              </a:defRPr>
            </a:lvl8pPr>
            <a:lvl9pPr marL="3813528" indent="-224325" eaLnBrk="0" fontAlgn="base" hangingPunct="0">
              <a:spcBef>
                <a:spcPct val="0"/>
              </a:spcBef>
              <a:spcAft>
                <a:spcPct val="0"/>
              </a:spcAft>
              <a:defRPr>
                <a:solidFill>
                  <a:schemeClr val="tx1"/>
                </a:solidFill>
                <a:latin typeface="Interstate-Light" pitchFamily="2" charset="0"/>
                <a:ea typeface="MS PGothic" pitchFamily="34" charset="-128"/>
              </a:defRPr>
            </a:lvl9pPr>
          </a:lstStyle>
          <a:p>
            <a:fld id="{223D530C-EB52-4865-A195-C29FFFBDACF9}" type="slidenum">
              <a:rPr lang="en-US" smtClean="0">
                <a:latin typeface="Arial" charset="0"/>
              </a:rPr>
              <a:pPr/>
              <a:t>9</a:t>
            </a:fld>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CEE970-83AA-4845-B3AA-1E050D1328FB}"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1852663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530F6B-8CA9-470E-9E59-CBAACED71414}"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3645540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5EBCF2-8D57-4247-BCAD-D112DC39641D}"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2127387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52F163-2614-47FE-B563-7C3C628B80EF}"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3657955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CEE970-83AA-4845-B3AA-1E050D1328FB}"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4104516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C916E4-E58D-44A7-BE97-E95022593AE0}"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394818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61F3AD-DF80-4CC8-9474-3EE14ED92ABE}"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3740575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132C04-2DC7-4B28-8984-1A50CCE10F8E}"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11936004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9C8E529-B743-4E3E-8315-AA85CC4081A1}"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3202563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89066D-88C1-4C68-9569-217F7F4C74C2}"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1471519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4BCCBEE-A7E6-4AB1-A66C-50F5F2BF4B91}"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1056111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C916E4-E58D-44A7-BE97-E95022593AE0}"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3932368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0E38D7-1E92-4D31-AF68-CA2EA073936C}"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2228296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9D3715-49BA-4B85-96BA-A9D4546D7BA3}"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1220295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530F6B-8CA9-470E-9E59-CBAACED71414}"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69793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5EBCF2-8D57-4247-BCAD-D112DC39641D}"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1671014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52F163-2614-47FE-B563-7C3C628B80EF}"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2977155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4D6702-2889-4F1E-BDC1-3D8366B28C78}" type="datetimeFigureOut">
              <a:rPr lang="en-US" smtClean="0">
                <a:solidFill>
                  <a:prstClr val="black">
                    <a:tint val="75000"/>
                  </a:prstClr>
                </a:solidFill>
              </a:rPr>
              <a:pPr/>
              <a:t>6/17/2013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9D9D11-16AC-46CF-824D-661A4C32D7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817501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D6702-2889-4F1E-BDC1-3D8366B28C78}" type="datetimeFigureOut">
              <a:rPr lang="en-US" smtClean="0">
                <a:solidFill>
                  <a:prstClr val="black">
                    <a:tint val="75000"/>
                  </a:prstClr>
                </a:solidFill>
              </a:rPr>
              <a:pPr/>
              <a:t>6/17/2013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9D9D11-16AC-46CF-824D-661A4C32D7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26522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4D6702-2889-4F1E-BDC1-3D8366B28C78}" type="datetimeFigureOut">
              <a:rPr lang="en-US" smtClean="0">
                <a:solidFill>
                  <a:prstClr val="black">
                    <a:tint val="75000"/>
                  </a:prstClr>
                </a:solidFill>
              </a:rPr>
              <a:pPr/>
              <a:t>6/17/2013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9D9D11-16AC-46CF-824D-661A4C32D7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682629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4D6702-2889-4F1E-BDC1-3D8366B28C78}" type="datetimeFigureOut">
              <a:rPr lang="en-US" smtClean="0">
                <a:solidFill>
                  <a:prstClr val="black">
                    <a:tint val="75000"/>
                  </a:prstClr>
                </a:solidFill>
              </a:rPr>
              <a:pPr/>
              <a:t>6/17/2013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9D9D11-16AC-46CF-824D-661A4C32D7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83308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4D6702-2889-4F1E-BDC1-3D8366B28C78}" type="datetimeFigureOut">
              <a:rPr lang="en-US" smtClean="0">
                <a:solidFill>
                  <a:prstClr val="black">
                    <a:tint val="75000"/>
                  </a:prstClr>
                </a:solidFill>
              </a:rPr>
              <a:pPr/>
              <a:t>6/17/2013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F9D9D11-16AC-46CF-824D-661A4C32D7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09400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61F3AD-DF80-4CC8-9474-3EE14ED92ABE}"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4660822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4D6702-2889-4F1E-BDC1-3D8366B28C78}" type="datetimeFigureOut">
              <a:rPr lang="en-US" smtClean="0">
                <a:solidFill>
                  <a:prstClr val="black">
                    <a:tint val="75000"/>
                  </a:prstClr>
                </a:solidFill>
              </a:rPr>
              <a:pPr/>
              <a:t>6/17/2013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F9D9D11-16AC-46CF-824D-661A4C32D7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8443699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4D6702-2889-4F1E-BDC1-3D8366B28C78}" type="datetimeFigureOut">
              <a:rPr lang="en-US" smtClean="0">
                <a:solidFill>
                  <a:prstClr val="black">
                    <a:tint val="75000"/>
                  </a:prstClr>
                </a:solidFill>
              </a:rPr>
              <a:pPr/>
              <a:t>6/17/2013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F9D9D11-16AC-46CF-824D-661A4C32D7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991429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D6702-2889-4F1E-BDC1-3D8366B28C78}" type="datetimeFigureOut">
              <a:rPr lang="en-US" smtClean="0">
                <a:solidFill>
                  <a:prstClr val="black">
                    <a:tint val="75000"/>
                  </a:prstClr>
                </a:solidFill>
              </a:rPr>
              <a:pPr/>
              <a:t>6/17/2013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9D9D11-16AC-46CF-824D-661A4C32D7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4086751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D6702-2889-4F1E-BDC1-3D8366B28C78}" type="datetimeFigureOut">
              <a:rPr lang="en-US" smtClean="0">
                <a:solidFill>
                  <a:prstClr val="black">
                    <a:tint val="75000"/>
                  </a:prstClr>
                </a:solidFill>
              </a:rPr>
              <a:pPr/>
              <a:t>6/17/2013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9D9D11-16AC-46CF-824D-661A4C32D7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460715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D6702-2889-4F1E-BDC1-3D8366B28C78}" type="datetimeFigureOut">
              <a:rPr lang="en-US" smtClean="0">
                <a:solidFill>
                  <a:prstClr val="black">
                    <a:tint val="75000"/>
                  </a:prstClr>
                </a:solidFill>
              </a:rPr>
              <a:pPr/>
              <a:t>6/17/2013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9D9D11-16AC-46CF-824D-661A4C32D7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947020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D6702-2889-4F1E-BDC1-3D8366B28C78}" type="datetimeFigureOut">
              <a:rPr lang="en-US" smtClean="0">
                <a:solidFill>
                  <a:prstClr val="black">
                    <a:tint val="75000"/>
                  </a:prstClr>
                </a:solidFill>
              </a:rPr>
              <a:pPr/>
              <a:t>6/17/2013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9D9D11-16AC-46CF-824D-661A4C32D7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347923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4D6702-2889-4F1E-BDC1-3D8366B28C78}" type="datetimeFigureOut">
              <a:rPr lang="en-US" smtClean="0">
                <a:solidFill>
                  <a:prstClr val="black">
                    <a:tint val="75000"/>
                  </a:prstClr>
                </a:solidFill>
              </a:rPr>
              <a:pPr/>
              <a:t>6/17/2013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9D9D11-16AC-46CF-824D-661A4C32D7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8569243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D6702-2889-4F1E-BDC1-3D8366B28C78}" type="datetimeFigureOut">
              <a:rPr lang="en-US" smtClean="0">
                <a:solidFill>
                  <a:prstClr val="black">
                    <a:tint val="75000"/>
                  </a:prstClr>
                </a:solidFill>
              </a:rPr>
              <a:pPr/>
              <a:t>6/17/2013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9D9D11-16AC-46CF-824D-661A4C32D7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2259126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4D6702-2889-4F1E-BDC1-3D8366B28C78}" type="datetimeFigureOut">
              <a:rPr lang="en-US" smtClean="0">
                <a:solidFill>
                  <a:prstClr val="black">
                    <a:tint val="75000"/>
                  </a:prstClr>
                </a:solidFill>
              </a:rPr>
              <a:pPr/>
              <a:t>6/17/2013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9D9D11-16AC-46CF-824D-661A4C32D7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9052702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4D6702-2889-4F1E-BDC1-3D8366B28C78}" type="datetimeFigureOut">
              <a:rPr lang="en-US" smtClean="0">
                <a:solidFill>
                  <a:prstClr val="black">
                    <a:tint val="75000"/>
                  </a:prstClr>
                </a:solidFill>
              </a:rPr>
              <a:pPr/>
              <a:t>6/17/2013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9D9D11-16AC-46CF-824D-661A4C32D7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70798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132C04-2DC7-4B28-8984-1A50CCE10F8E}"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38906434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4D6702-2889-4F1E-BDC1-3D8366B28C78}" type="datetimeFigureOut">
              <a:rPr lang="en-US" smtClean="0">
                <a:solidFill>
                  <a:prstClr val="black">
                    <a:tint val="75000"/>
                  </a:prstClr>
                </a:solidFill>
              </a:rPr>
              <a:pPr/>
              <a:t>6/17/2013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F9D9D11-16AC-46CF-824D-661A4C32D7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9898174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4D6702-2889-4F1E-BDC1-3D8366B28C78}" type="datetimeFigureOut">
              <a:rPr lang="en-US" smtClean="0">
                <a:solidFill>
                  <a:prstClr val="black">
                    <a:tint val="75000"/>
                  </a:prstClr>
                </a:solidFill>
              </a:rPr>
              <a:pPr/>
              <a:t>6/17/2013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F9D9D11-16AC-46CF-824D-661A4C32D7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129163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4D6702-2889-4F1E-BDC1-3D8366B28C78}" type="datetimeFigureOut">
              <a:rPr lang="en-US" smtClean="0">
                <a:solidFill>
                  <a:prstClr val="black">
                    <a:tint val="75000"/>
                  </a:prstClr>
                </a:solidFill>
              </a:rPr>
              <a:pPr/>
              <a:t>6/17/2013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F9D9D11-16AC-46CF-824D-661A4C32D7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464961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D6702-2889-4F1E-BDC1-3D8366B28C78}" type="datetimeFigureOut">
              <a:rPr lang="en-US" smtClean="0">
                <a:solidFill>
                  <a:prstClr val="black">
                    <a:tint val="75000"/>
                  </a:prstClr>
                </a:solidFill>
              </a:rPr>
              <a:pPr/>
              <a:t>6/17/2013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9D9D11-16AC-46CF-824D-661A4C32D7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666764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D6702-2889-4F1E-BDC1-3D8366B28C78}" type="datetimeFigureOut">
              <a:rPr lang="en-US" smtClean="0">
                <a:solidFill>
                  <a:prstClr val="black">
                    <a:tint val="75000"/>
                  </a:prstClr>
                </a:solidFill>
              </a:rPr>
              <a:pPr/>
              <a:t>6/17/2013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9D9D11-16AC-46CF-824D-661A4C32D7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3171408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D6702-2889-4F1E-BDC1-3D8366B28C78}" type="datetimeFigureOut">
              <a:rPr lang="en-US" smtClean="0">
                <a:solidFill>
                  <a:prstClr val="black">
                    <a:tint val="75000"/>
                  </a:prstClr>
                </a:solidFill>
              </a:rPr>
              <a:pPr/>
              <a:t>6/17/2013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9D9D11-16AC-46CF-824D-661A4C32D7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1606578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D6702-2889-4F1E-BDC1-3D8366B28C78}" type="datetimeFigureOut">
              <a:rPr lang="en-US" smtClean="0">
                <a:solidFill>
                  <a:prstClr val="black">
                    <a:tint val="75000"/>
                  </a:prstClr>
                </a:solidFill>
              </a:rPr>
              <a:pPr/>
              <a:t>6/17/2013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9D9D11-16AC-46CF-824D-661A4C32D7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877528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225BB6-EE7A-4A28-BFB8-2A65ACF9CED7}" type="datetimeFigureOut">
              <a:rPr lang="en-US" smtClean="0">
                <a:solidFill>
                  <a:prstClr val="black">
                    <a:tint val="75000"/>
                  </a:prstClr>
                </a:solidFill>
              </a:rPr>
              <a:pPr/>
              <a:t>6/17/2013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E7C963-6B0F-42BE-8AFD-8C4476F60B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023711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225BB6-EE7A-4A28-BFB8-2A65ACF9CED7}" type="datetimeFigureOut">
              <a:rPr lang="en-US" smtClean="0">
                <a:solidFill>
                  <a:prstClr val="black">
                    <a:tint val="75000"/>
                  </a:prstClr>
                </a:solidFill>
              </a:rPr>
              <a:pPr/>
              <a:t>6/17/2013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E7C963-6B0F-42BE-8AFD-8C4476F60B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8231882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225BB6-EE7A-4A28-BFB8-2A65ACF9CED7}" type="datetimeFigureOut">
              <a:rPr lang="en-US" smtClean="0">
                <a:solidFill>
                  <a:prstClr val="black">
                    <a:tint val="75000"/>
                  </a:prstClr>
                </a:solidFill>
              </a:rPr>
              <a:pPr/>
              <a:t>6/17/2013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E7C963-6B0F-42BE-8AFD-8C4476F60B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851797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9C8E529-B743-4E3E-8315-AA85CC4081A1}"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24599398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225BB6-EE7A-4A28-BFB8-2A65ACF9CED7}" type="datetimeFigureOut">
              <a:rPr lang="en-US" smtClean="0">
                <a:solidFill>
                  <a:prstClr val="black">
                    <a:tint val="75000"/>
                  </a:prstClr>
                </a:solidFill>
              </a:rPr>
              <a:pPr/>
              <a:t>6/17/2013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E7C963-6B0F-42BE-8AFD-8C4476F60B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868937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225BB6-EE7A-4A28-BFB8-2A65ACF9CED7}" type="datetimeFigureOut">
              <a:rPr lang="en-US" smtClean="0">
                <a:solidFill>
                  <a:prstClr val="black">
                    <a:tint val="75000"/>
                  </a:prstClr>
                </a:solidFill>
              </a:rPr>
              <a:pPr/>
              <a:t>6/17/2013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E7C963-6B0F-42BE-8AFD-8C4476F60B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970755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225BB6-EE7A-4A28-BFB8-2A65ACF9CED7}" type="datetimeFigureOut">
              <a:rPr lang="en-US" smtClean="0">
                <a:solidFill>
                  <a:prstClr val="black">
                    <a:tint val="75000"/>
                  </a:prstClr>
                </a:solidFill>
              </a:rPr>
              <a:pPr/>
              <a:t>6/17/2013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E7C963-6B0F-42BE-8AFD-8C4476F60B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358732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225BB6-EE7A-4A28-BFB8-2A65ACF9CED7}" type="datetimeFigureOut">
              <a:rPr lang="en-US" smtClean="0">
                <a:solidFill>
                  <a:prstClr val="black">
                    <a:tint val="75000"/>
                  </a:prstClr>
                </a:solidFill>
              </a:rPr>
              <a:pPr/>
              <a:t>6/17/2013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E7C963-6B0F-42BE-8AFD-8C4476F60B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693913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225BB6-EE7A-4A28-BFB8-2A65ACF9CED7}" type="datetimeFigureOut">
              <a:rPr lang="en-US" smtClean="0">
                <a:solidFill>
                  <a:prstClr val="black">
                    <a:tint val="75000"/>
                  </a:prstClr>
                </a:solidFill>
              </a:rPr>
              <a:pPr/>
              <a:t>6/17/2013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E7C963-6B0F-42BE-8AFD-8C4476F60B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884257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225BB6-EE7A-4A28-BFB8-2A65ACF9CED7}" type="datetimeFigureOut">
              <a:rPr lang="en-US" smtClean="0">
                <a:solidFill>
                  <a:prstClr val="black">
                    <a:tint val="75000"/>
                  </a:prstClr>
                </a:solidFill>
              </a:rPr>
              <a:pPr/>
              <a:t>6/17/2013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E7C963-6B0F-42BE-8AFD-8C4476F60B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7889655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225BB6-EE7A-4A28-BFB8-2A65ACF9CED7}" type="datetimeFigureOut">
              <a:rPr lang="en-US" smtClean="0">
                <a:solidFill>
                  <a:prstClr val="black">
                    <a:tint val="75000"/>
                  </a:prstClr>
                </a:solidFill>
              </a:rPr>
              <a:pPr/>
              <a:t>6/17/2013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E7C963-6B0F-42BE-8AFD-8C4476F60B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904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225BB6-EE7A-4A28-BFB8-2A65ACF9CED7}" type="datetimeFigureOut">
              <a:rPr lang="en-US" smtClean="0">
                <a:solidFill>
                  <a:prstClr val="black">
                    <a:tint val="75000"/>
                  </a:prstClr>
                </a:solidFill>
              </a:rPr>
              <a:pPr/>
              <a:t>6/17/2013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E7C963-6B0F-42BE-8AFD-8C4476F60B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53966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89066D-88C1-4C68-9569-217F7F4C74C2}"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1250754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4BCCBEE-A7E6-4AB1-A66C-50F5F2BF4B91}"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922290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0E38D7-1E92-4D31-AF68-CA2EA073936C}"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1498779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9D3715-49BA-4B85-96BA-A9D4546D7BA3}"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1889006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39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 charset="-128"/>
                <a:cs typeface="+mn-cs"/>
              </a:defRPr>
            </a:lvl1pPr>
          </a:lstStyle>
          <a:p>
            <a:pPr fontAlgn="base">
              <a:spcBef>
                <a:spcPct val="0"/>
              </a:spcBef>
              <a:spcAft>
                <a:spcPct val="0"/>
              </a:spcAft>
              <a:defRPr/>
            </a:pPr>
            <a:endParaRPr lang="en-US">
              <a:solidFill>
                <a:srgbClr val="000000"/>
              </a:solidFill>
            </a:endParaRPr>
          </a:p>
        </p:txBody>
      </p:sp>
      <p:sp>
        <p:nvSpPr>
          <p:cNvPr id="839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 charset="-128"/>
                <a:cs typeface="+mn-cs"/>
              </a:defRPr>
            </a:lvl1pPr>
          </a:lstStyle>
          <a:p>
            <a:pPr fontAlgn="base">
              <a:spcBef>
                <a:spcPct val="0"/>
              </a:spcBef>
              <a:spcAft>
                <a:spcPct val="0"/>
              </a:spcAft>
              <a:defRPr/>
            </a:pPr>
            <a:endParaRPr lang="en-US">
              <a:solidFill>
                <a:srgbClr val="000000"/>
              </a:solidFill>
            </a:endParaRPr>
          </a:p>
        </p:txBody>
      </p:sp>
      <p:sp>
        <p:nvSpPr>
          <p:cNvPr id="839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mn-lt"/>
                <a:ea typeface="ＭＳ Ｐゴシック" pitchFamily="1" charset="-128"/>
                <a:cs typeface="+mn-cs"/>
              </a:defRPr>
            </a:lvl1pPr>
          </a:lstStyle>
          <a:p>
            <a:pPr fontAlgn="base">
              <a:spcBef>
                <a:spcPct val="0"/>
              </a:spcBef>
              <a:spcAft>
                <a:spcPct val="0"/>
              </a:spcAft>
              <a:defRPr/>
            </a:pPr>
            <a:fld id="{1C4CC187-2117-407B-A46C-B48E0D0A760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 xmlns:p14="http://schemas.microsoft.com/office/powerpoint/2010/main" val="1745498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39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 charset="-128"/>
                <a:cs typeface="+mn-cs"/>
              </a:defRPr>
            </a:lvl1pPr>
          </a:lstStyle>
          <a:p>
            <a:pPr fontAlgn="base">
              <a:spcBef>
                <a:spcPct val="0"/>
              </a:spcBef>
              <a:spcAft>
                <a:spcPct val="0"/>
              </a:spcAft>
              <a:defRPr/>
            </a:pPr>
            <a:endParaRPr lang="en-US">
              <a:solidFill>
                <a:srgbClr val="000000"/>
              </a:solidFill>
            </a:endParaRPr>
          </a:p>
        </p:txBody>
      </p:sp>
      <p:sp>
        <p:nvSpPr>
          <p:cNvPr id="839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 charset="-128"/>
                <a:cs typeface="+mn-cs"/>
              </a:defRPr>
            </a:lvl1pPr>
          </a:lstStyle>
          <a:p>
            <a:pPr fontAlgn="base">
              <a:spcBef>
                <a:spcPct val="0"/>
              </a:spcBef>
              <a:spcAft>
                <a:spcPct val="0"/>
              </a:spcAft>
              <a:defRPr/>
            </a:pPr>
            <a:endParaRPr lang="en-US">
              <a:solidFill>
                <a:srgbClr val="000000"/>
              </a:solidFill>
            </a:endParaRPr>
          </a:p>
        </p:txBody>
      </p:sp>
      <p:sp>
        <p:nvSpPr>
          <p:cNvPr id="839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mn-lt"/>
                <a:ea typeface="ＭＳ Ｐゴシック" pitchFamily="1" charset="-128"/>
                <a:cs typeface="+mn-cs"/>
              </a:defRPr>
            </a:lvl1pPr>
          </a:lstStyle>
          <a:p>
            <a:pPr fontAlgn="base">
              <a:spcBef>
                <a:spcPct val="0"/>
              </a:spcBef>
              <a:spcAft>
                <a:spcPct val="0"/>
              </a:spcAft>
              <a:defRPr/>
            </a:pPr>
            <a:fld id="{1C4CC187-2117-407B-A46C-B48E0D0A760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 xmlns:p14="http://schemas.microsoft.com/office/powerpoint/2010/main" val="249920914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4D6702-2889-4F1E-BDC1-3D8366B28C78}" type="datetimeFigureOut">
              <a:rPr lang="en-US" smtClean="0">
                <a:solidFill>
                  <a:prstClr val="black">
                    <a:tint val="75000"/>
                  </a:prstClr>
                </a:solidFill>
              </a:rPr>
              <a:pPr/>
              <a:t>6/17/2013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9D9D11-16AC-46CF-824D-661A4C32D7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2380618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4D6702-2889-4F1E-BDC1-3D8366B28C78}" type="datetimeFigureOut">
              <a:rPr lang="en-US" smtClean="0">
                <a:solidFill>
                  <a:prstClr val="black">
                    <a:tint val="75000"/>
                  </a:prstClr>
                </a:solidFill>
              </a:rPr>
              <a:pPr/>
              <a:t>6/17/2013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9D9D11-16AC-46CF-824D-661A4C32D7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2443897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225BB6-EE7A-4A28-BFB8-2A65ACF9CED7}" type="datetimeFigureOut">
              <a:rPr lang="en-US" smtClean="0">
                <a:solidFill>
                  <a:prstClr val="black">
                    <a:tint val="75000"/>
                  </a:prstClr>
                </a:solidFill>
              </a:rPr>
              <a:pPr/>
              <a:t>6/17/2013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E7C963-6B0F-42BE-8AFD-8C4476F60B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1861437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48.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48.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5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53.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0.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50.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48.xml"/><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48.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53.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48.xml"/><Relationship Id="rId5" Type="http://schemas.openxmlformats.org/officeDocument/2006/relationships/image" Target="../media/image49.jpe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48.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1.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53.xml"/><Relationship Id="rId5" Type="http://schemas.openxmlformats.org/officeDocument/2006/relationships/image" Target="../media/image54.jpeg"/><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53.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48.xml"/><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48.xml"/><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48.xml"/><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2.xml"/><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50.xml"/><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5.xml"/><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9.xml"/><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0.xml"/><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8.xml"/></Relationships>
</file>

<file path=ppt/slides/_rels/slide5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4.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8.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5.xml"/><Relationship Id="rId1" Type="http://schemas.openxmlformats.org/officeDocument/2006/relationships/slideLayout" Target="../slideLayouts/slideLayout54.xml"/><Relationship Id="rId4" Type="http://schemas.openxmlformats.org/officeDocument/2006/relationships/image" Target="../media/image86.jpeg"/></Relationships>
</file>

<file path=ppt/slides/_rels/slide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6.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53.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8.xml"/><Relationship Id="rId6" Type="http://schemas.openxmlformats.org/officeDocument/2006/relationships/image" Target="../media/image15.jpeg"/><Relationship Id="rId5" Type="http://schemas.openxmlformats.org/officeDocument/2006/relationships/hyperlink" Target="http://www.pest-protect.co.uk/images/slideshow%20images/s-wasp.jpg" TargetMode="Externa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2946400"/>
            <a:ext cx="7772400" cy="1143000"/>
          </a:xfrm>
        </p:spPr>
        <p:txBody>
          <a:bodyPr/>
          <a:lstStyle/>
          <a:p>
            <a:pPr eaLnBrk="1" hangingPunct="1"/>
            <a:r>
              <a:rPr lang="en-US" sz="4800" dirty="0" smtClean="0">
                <a:solidFill>
                  <a:schemeClr val="bg1"/>
                </a:solidFill>
                <a:latin typeface="Interstate-Bold" pitchFamily="2" charset="0"/>
              </a:rPr>
              <a:t>Trail Maintenance 101</a:t>
            </a:r>
            <a:endParaRPr lang="en-US" sz="4800" dirty="0" smtClean="0">
              <a:latin typeface="Interstate-Bold" pitchFamily="2" charset="0"/>
            </a:endParaRPr>
          </a:p>
        </p:txBody>
      </p:sp>
      <p:sp>
        <p:nvSpPr>
          <p:cNvPr id="2051" name="Rectangle 3"/>
          <p:cNvSpPr>
            <a:spLocks noGrp="1" noChangeArrowheads="1"/>
          </p:cNvSpPr>
          <p:nvPr>
            <p:ph type="body" idx="1"/>
          </p:nvPr>
        </p:nvSpPr>
        <p:spPr>
          <a:xfrm>
            <a:off x="685800" y="4343400"/>
            <a:ext cx="7772400" cy="2133600"/>
          </a:xfrm>
        </p:spPr>
        <p:txBody>
          <a:bodyPr anchorCtr="1"/>
          <a:lstStyle/>
          <a:p>
            <a:pPr algn="ctr" eaLnBrk="1" hangingPunct="1">
              <a:lnSpc>
                <a:spcPct val="90000"/>
              </a:lnSpc>
              <a:buFontTx/>
              <a:buNone/>
            </a:pPr>
            <a:endParaRPr lang="en-US" sz="2400" dirty="0" smtClean="0">
              <a:latin typeface="Interstate-Regular" pitchFamily="2" charset="0"/>
            </a:endParaRPr>
          </a:p>
          <a:p>
            <a:pPr algn="ctr" eaLnBrk="1" hangingPunct="1">
              <a:lnSpc>
                <a:spcPct val="90000"/>
              </a:lnSpc>
              <a:buFontTx/>
              <a:buNone/>
            </a:pPr>
            <a:r>
              <a:rPr lang="en-US" sz="2400" dirty="0" smtClean="0">
                <a:latin typeface="Interstate-Regular" pitchFamily="2" charset="0"/>
              </a:rPr>
              <a:t>Date</a:t>
            </a:r>
          </a:p>
          <a:p>
            <a:pPr algn="ctr" eaLnBrk="1" hangingPunct="1">
              <a:lnSpc>
                <a:spcPct val="90000"/>
              </a:lnSpc>
              <a:buFontTx/>
              <a:buNone/>
            </a:pPr>
            <a:r>
              <a:rPr lang="en-US" sz="2400" dirty="0" smtClean="0">
                <a:latin typeface="Interstate-Regular" pitchFamily="2" charset="0"/>
              </a:rPr>
              <a:t>Place</a:t>
            </a:r>
          </a:p>
          <a:p>
            <a:pPr algn="ctr" eaLnBrk="1" hangingPunct="1">
              <a:lnSpc>
                <a:spcPct val="90000"/>
              </a:lnSpc>
              <a:buFontTx/>
              <a:buNone/>
            </a:pPr>
            <a:r>
              <a:rPr lang="en-US" sz="2400" dirty="0" smtClean="0">
                <a:latin typeface="Interstate-Regular" pitchFamily="2" charset="0"/>
              </a:rPr>
              <a:t>Instructors</a:t>
            </a:r>
            <a:endParaRPr lang="en-US" sz="900" dirty="0" smtClean="0">
              <a:latin typeface="Interstate-Regular" pitchFamily="2" charset="0"/>
            </a:endParaRPr>
          </a:p>
          <a:p>
            <a:pPr algn="ctr" eaLnBrk="1" hangingPunct="1">
              <a:lnSpc>
                <a:spcPct val="90000"/>
              </a:lnSpc>
              <a:buFontTx/>
              <a:buNone/>
            </a:pPr>
            <a:endParaRPr lang="en-US" sz="2400" dirty="0" smtClean="0">
              <a:latin typeface="Interstate-Regular" pitchFamily="2" charset="0"/>
            </a:endParaRPr>
          </a:p>
        </p:txBody>
      </p:sp>
    </p:spTree>
    <p:extLst>
      <p:ext uri="{BB962C8B-B14F-4D97-AF65-F5344CB8AC3E}">
        <p14:creationId xmlns="" xmlns:p14="http://schemas.microsoft.com/office/powerpoint/2010/main" val="19705178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4"/>
          <p:cNvSpPr txBox="1">
            <a:spLocks noChangeArrowheads="1"/>
          </p:cNvSpPr>
          <p:nvPr/>
        </p:nvSpPr>
        <p:spPr bwMode="auto">
          <a:xfrm>
            <a:off x="762000" y="743943"/>
            <a:ext cx="3733800"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sz="3600" b="1" dirty="0">
                <a:solidFill>
                  <a:srgbClr val="000000"/>
                </a:solidFill>
              </a:rPr>
              <a:t>	</a:t>
            </a:r>
            <a:r>
              <a:rPr lang="en-US" sz="4000" dirty="0">
                <a:solidFill>
                  <a:srgbClr val="000000"/>
                </a:solidFill>
                <a:latin typeface="Calibri" pitchFamily="34" charset="0"/>
                <a:cs typeface="Calibri" pitchFamily="34" charset="0"/>
              </a:rPr>
              <a:t>Poison Ivy</a:t>
            </a:r>
          </a:p>
        </p:txBody>
      </p:sp>
      <p:sp>
        <p:nvSpPr>
          <p:cNvPr id="68611" name="Text Box 5"/>
          <p:cNvSpPr txBox="1">
            <a:spLocks noChangeArrowheads="1"/>
          </p:cNvSpPr>
          <p:nvPr/>
        </p:nvSpPr>
        <p:spPr bwMode="auto">
          <a:xfrm>
            <a:off x="836613" y="1600200"/>
            <a:ext cx="4268787" cy="91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endParaRPr lang="en-US" b="1" dirty="0">
              <a:solidFill>
                <a:srgbClr val="000000"/>
              </a:solidFill>
            </a:endParaRPr>
          </a:p>
          <a:p>
            <a:pPr>
              <a:spcAft>
                <a:spcPct val="15000"/>
              </a:spcAft>
              <a:buClr>
                <a:srgbClr val="000000"/>
              </a:buClr>
              <a:buSzPct val="100000"/>
              <a:buFont typeface="WingDings" pitchFamily="2" charset="2"/>
              <a:buChar char="Ÿ"/>
            </a:pPr>
            <a:endParaRPr lang="en-US" dirty="0">
              <a:solidFill>
                <a:srgbClr val="000000"/>
              </a:solidFill>
            </a:endParaRPr>
          </a:p>
          <a:p>
            <a:pPr>
              <a:spcAft>
                <a:spcPct val="15000"/>
              </a:spcAft>
            </a:pPr>
            <a:endParaRPr lang="en-US" b="1" dirty="0">
              <a:solidFill>
                <a:srgbClr val="000000"/>
              </a:solidFill>
            </a:endParaRPr>
          </a:p>
        </p:txBody>
      </p:sp>
      <p:pic>
        <p:nvPicPr>
          <p:cNvPr id="68612" name="Picture 5" descr="C:\Users\Jane\Desktop\Pictures\Walkable Westchester\Afternoon Jaunts\Brownell.2008_05_06\P5060018.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57800" y="228600"/>
            <a:ext cx="3494314" cy="5943600"/>
          </a:xfrm>
          <a:prstGeom prst="rect">
            <a:avLst/>
          </a:prstGeom>
          <a:noFill/>
          <a:ln w="28575">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613" name="Picture 7" descr="C:\Users\Jane\Desktop\Pictures\Walkable Westchester\Morning Strolls\Warburg.2009_05_30\Warburg P5300133.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2320" y="2057248"/>
            <a:ext cx="4248926" cy="4081991"/>
          </a:xfrm>
          <a:prstGeom prst="rect">
            <a:avLst/>
          </a:prstGeom>
          <a:noFill/>
          <a:ln w="28575">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4606372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 xmlns:a14="http://schemas.microsoft.com/office/drawing/2010/main" val="0"/>
              </a:ext>
            </a:extLst>
          </a:blip>
          <a:stretch>
            <a:fillRect/>
          </a:stretch>
        </p:blipFill>
        <p:spPr>
          <a:xfrm>
            <a:off x="1828800" y="1371600"/>
            <a:ext cx="6056066" cy="4953000"/>
          </a:xfrm>
          <a:prstGeom prst="rect">
            <a:avLst/>
          </a:prstGeom>
          <a:ln w="19050">
            <a:solidFill>
              <a:schemeClr val="tx1"/>
            </a:solidFill>
          </a:ln>
        </p:spPr>
      </p:pic>
      <p:sp>
        <p:nvSpPr>
          <p:cNvPr id="4" name="TextBox 3"/>
          <p:cNvSpPr txBox="1"/>
          <p:nvPr/>
        </p:nvSpPr>
        <p:spPr>
          <a:xfrm>
            <a:off x="1295400" y="4332514"/>
            <a:ext cx="990600" cy="523220"/>
          </a:xfrm>
          <a:prstGeom prst="rect">
            <a:avLst/>
          </a:prstGeom>
          <a:solidFill>
            <a:schemeClr val="bg1"/>
          </a:solidFill>
          <a:ln>
            <a:solidFill>
              <a:schemeClr val="tx1"/>
            </a:solidFill>
          </a:ln>
        </p:spPr>
        <p:txBody>
          <a:bodyPr wrap="square" rtlCol="0" anchor="ctr">
            <a:spAutoFit/>
          </a:bodyPr>
          <a:lstStyle/>
          <a:p>
            <a:r>
              <a:rPr lang="en-US" sz="2800" dirty="0" smtClean="0"/>
              <a:t>Tools</a:t>
            </a:r>
            <a:endParaRPr lang="en-US" sz="2800" dirty="0"/>
          </a:p>
        </p:txBody>
      </p:sp>
      <p:cxnSp>
        <p:nvCxnSpPr>
          <p:cNvPr id="7" name="Straight Arrow Connector 6"/>
          <p:cNvCxnSpPr/>
          <p:nvPr/>
        </p:nvCxnSpPr>
        <p:spPr>
          <a:xfrm>
            <a:off x="2286000" y="4572000"/>
            <a:ext cx="1524000" cy="4572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71600" y="1676400"/>
            <a:ext cx="2590800" cy="2492990"/>
          </a:xfrm>
          <a:prstGeom prst="rect">
            <a:avLst/>
          </a:prstGeom>
          <a:solidFill>
            <a:schemeClr val="bg1"/>
          </a:solidFill>
          <a:ln>
            <a:solidFill>
              <a:schemeClr val="tx1"/>
            </a:solidFill>
          </a:ln>
        </p:spPr>
        <p:txBody>
          <a:bodyPr wrap="square" rtlCol="0">
            <a:spAutoFit/>
          </a:bodyPr>
          <a:lstStyle/>
          <a:p>
            <a:r>
              <a:rPr lang="en-US" sz="2600" dirty="0" smtClean="0"/>
              <a:t>Water, food,</a:t>
            </a:r>
          </a:p>
          <a:p>
            <a:r>
              <a:rPr lang="en-US" sz="2600" dirty="0" smtClean="0"/>
              <a:t>Map </a:t>
            </a:r>
            <a:endParaRPr lang="en-US" sz="2600" dirty="0" smtClean="0"/>
          </a:p>
          <a:p>
            <a:r>
              <a:rPr lang="en-US" sz="2600" dirty="0" smtClean="0"/>
              <a:t>Extra </a:t>
            </a:r>
            <a:r>
              <a:rPr lang="en-US" sz="2600" dirty="0" smtClean="0"/>
              <a:t>clothes</a:t>
            </a:r>
            <a:endParaRPr lang="en-US" sz="2600" dirty="0" smtClean="0"/>
          </a:p>
          <a:p>
            <a:r>
              <a:rPr lang="en-US" sz="2600" dirty="0" smtClean="0"/>
              <a:t>First Aid </a:t>
            </a:r>
            <a:r>
              <a:rPr lang="en-US" sz="2600" dirty="0" smtClean="0"/>
              <a:t>kit</a:t>
            </a:r>
          </a:p>
          <a:p>
            <a:r>
              <a:rPr lang="en-US" sz="2600" dirty="0" smtClean="0"/>
              <a:t>Safety glasses</a:t>
            </a:r>
            <a:endParaRPr lang="en-US" sz="2600" dirty="0" smtClean="0"/>
          </a:p>
          <a:p>
            <a:r>
              <a:rPr lang="en-US" sz="2600" dirty="0" smtClean="0"/>
              <a:t>Notebook &amp; pen</a:t>
            </a:r>
          </a:p>
        </p:txBody>
      </p:sp>
      <p:cxnSp>
        <p:nvCxnSpPr>
          <p:cNvPr id="18" name="Straight Arrow Connector 17"/>
          <p:cNvCxnSpPr/>
          <p:nvPr/>
        </p:nvCxnSpPr>
        <p:spPr>
          <a:xfrm>
            <a:off x="3810000" y="3886200"/>
            <a:ext cx="1524000" cy="12192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276600" y="6031468"/>
            <a:ext cx="2133600" cy="523220"/>
          </a:xfrm>
          <a:prstGeom prst="rect">
            <a:avLst/>
          </a:prstGeom>
          <a:solidFill>
            <a:schemeClr val="bg1"/>
          </a:solidFill>
        </p:spPr>
        <p:txBody>
          <a:bodyPr wrap="square" rtlCol="0" anchor="ctr">
            <a:spAutoFit/>
          </a:bodyPr>
          <a:lstStyle/>
          <a:p>
            <a:r>
              <a:rPr lang="en-US" sz="2800" dirty="0" smtClean="0"/>
              <a:t>Sturdy Shoes</a:t>
            </a:r>
            <a:endParaRPr lang="en-US" sz="2800" dirty="0"/>
          </a:p>
        </p:txBody>
      </p:sp>
      <p:cxnSp>
        <p:nvCxnSpPr>
          <p:cNvPr id="21" name="Straight Arrow Connector 20"/>
          <p:cNvCxnSpPr/>
          <p:nvPr/>
        </p:nvCxnSpPr>
        <p:spPr>
          <a:xfrm flipV="1">
            <a:off x="5486400" y="6019800"/>
            <a:ext cx="1447800" cy="3048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753100" y="6390658"/>
            <a:ext cx="0"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495800" y="2819400"/>
            <a:ext cx="1219200" cy="523220"/>
          </a:xfrm>
          <a:prstGeom prst="rect">
            <a:avLst/>
          </a:prstGeom>
          <a:solidFill>
            <a:schemeClr val="bg1"/>
          </a:solidFill>
        </p:spPr>
        <p:txBody>
          <a:bodyPr wrap="square" rtlCol="0">
            <a:spAutoFit/>
          </a:bodyPr>
          <a:lstStyle/>
          <a:p>
            <a:r>
              <a:rPr lang="en-US" sz="2800" dirty="0" smtClean="0"/>
              <a:t>Gloves</a:t>
            </a:r>
            <a:endParaRPr lang="en-US" sz="2800" dirty="0"/>
          </a:p>
        </p:txBody>
      </p:sp>
      <p:cxnSp>
        <p:nvCxnSpPr>
          <p:cNvPr id="30" name="Straight Arrow Connector 29"/>
          <p:cNvCxnSpPr/>
          <p:nvPr/>
        </p:nvCxnSpPr>
        <p:spPr>
          <a:xfrm>
            <a:off x="5638800" y="3352800"/>
            <a:ext cx="1143000" cy="6858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itle 11"/>
          <p:cNvSpPr>
            <a:spLocks noGrp="1"/>
          </p:cNvSpPr>
          <p:nvPr>
            <p:ph type="title"/>
          </p:nvPr>
        </p:nvSpPr>
        <p:spPr/>
        <p:txBody>
          <a:bodyPr>
            <a:normAutofit/>
          </a:bodyPr>
          <a:lstStyle/>
          <a:p>
            <a:r>
              <a:rPr lang="en-US" dirty="0" smtClean="0"/>
              <a:t>The well prepared maintainer has</a:t>
            </a:r>
            <a:endParaRPr lang="en-US" dirty="0"/>
          </a:p>
        </p:txBody>
      </p:sp>
    </p:spTree>
    <p:extLst>
      <p:ext uri="{BB962C8B-B14F-4D97-AF65-F5344CB8AC3E}">
        <p14:creationId xmlns="" xmlns:p14="http://schemas.microsoft.com/office/powerpoint/2010/main" val="18093512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533400" y="1219200"/>
            <a:ext cx="3981450" cy="3402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buClr>
                <a:srgbClr val="000000"/>
              </a:buClr>
              <a:buSzPct val="100000"/>
              <a:buFont typeface="WingDings" pitchFamily="2" charset="2"/>
              <a:buChar char="Ÿ"/>
            </a:pPr>
            <a:r>
              <a:rPr lang="en-US" sz="2200" dirty="0" smtClean="0">
                <a:solidFill>
                  <a:srgbClr val="000000"/>
                </a:solidFill>
                <a:latin typeface="+mn-lt"/>
              </a:rPr>
              <a:t>Loppers</a:t>
            </a:r>
            <a:endParaRPr lang="en-US" sz="2200" dirty="0">
              <a:solidFill>
                <a:srgbClr val="000000"/>
              </a:solidFill>
              <a:latin typeface="+mn-lt"/>
            </a:endParaRPr>
          </a:p>
          <a:p>
            <a:pPr>
              <a:spcAft>
                <a:spcPct val="15000"/>
              </a:spcAft>
            </a:pPr>
            <a:endParaRPr lang="en-US" sz="2200" b="1" dirty="0">
              <a:solidFill>
                <a:srgbClr val="000000"/>
              </a:solidFill>
            </a:endParaRPr>
          </a:p>
          <a:p>
            <a:pPr>
              <a:spcAft>
                <a:spcPct val="15000"/>
              </a:spcAft>
            </a:pPr>
            <a:endParaRPr lang="en-US" sz="2200" b="1" dirty="0">
              <a:solidFill>
                <a:srgbClr val="000000"/>
              </a:solidFill>
            </a:endParaRPr>
          </a:p>
          <a:p>
            <a:pPr>
              <a:spcAft>
                <a:spcPct val="15000"/>
              </a:spcAft>
            </a:pPr>
            <a:endParaRPr lang="en-US" sz="2200" b="1" dirty="0">
              <a:solidFill>
                <a:srgbClr val="000000"/>
              </a:solidFill>
            </a:endParaRPr>
          </a:p>
          <a:p>
            <a:pPr>
              <a:spcAft>
                <a:spcPct val="15000"/>
              </a:spcAft>
              <a:buClr>
                <a:srgbClr val="000000"/>
              </a:buClr>
              <a:buSzPct val="100000"/>
              <a:buFont typeface="WingDings" pitchFamily="2" charset="2"/>
              <a:buChar char="Ÿ"/>
            </a:pPr>
            <a:r>
              <a:rPr lang="en-US" sz="2200" dirty="0">
                <a:solidFill>
                  <a:srgbClr val="000000"/>
                </a:solidFill>
                <a:latin typeface="+mn-lt"/>
              </a:rPr>
              <a:t>Hand pruners</a:t>
            </a:r>
          </a:p>
          <a:p>
            <a:pPr>
              <a:spcAft>
                <a:spcPct val="15000"/>
              </a:spcAft>
            </a:pPr>
            <a:endParaRPr lang="en-US" sz="2200" b="1" dirty="0">
              <a:solidFill>
                <a:srgbClr val="000000"/>
              </a:solidFill>
            </a:endParaRPr>
          </a:p>
          <a:p>
            <a:pPr>
              <a:spcAft>
                <a:spcPct val="15000"/>
              </a:spcAft>
            </a:pPr>
            <a:endParaRPr lang="en-US" sz="2200" b="1" dirty="0">
              <a:solidFill>
                <a:srgbClr val="000000"/>
              </a:solidFill>
            </a:endParaRPr>
          </a:p>
          <a:p>
            <a:pPr>
              <a:spcAft>
                <a:spcPct val="15000"/>
              </a:spcAft>
              <a:buClr>
                <a:srgbClr val="000000"/>
              </a:buClr>
              <a:buSzPct val="100000"/>
              <a:buFont typeface="WingDings" pitchFamily="2" charset="2"/>
              <a:buChar char="Ÿ"/>
            </a:pPr>
            <a:r>
              <a:rPr lang="en-US" sz="2200" dirty="0">
                <a:solidFill>
                  <a:srgbClr val="000000"/>
                </a:solidFill>
                <a:latin typeface="+mn-lt"/>
              </a:rPr>
              <a:t>Bow saw (24-inch blade best) or folding saw</a:t>
            </a:r>
          </a:p>
        </p:txBody>
      </p:sp>
      <p:sp>
        <p:nvSpPr>
          <p:cNvPr id="11267" name="Text Box 3"/>
          <p:cNvSpPr txBox="1">
            <a:spLocks noChangeArrowheads="1"/>
          </p:cNvSpPr>
          <p:nvPr/>
        </p:nvSpPr>
        <p:spPr bwMode="auto">
          <a:xfrm>
            <a:off x="4786313" y="1219200"/>
            <a:ext cx="2452687" cy="1117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512763" indent="-206375" eaLnBrk="0" hangingPunct="0">
              <a:defRPr>
                <a:solidFill>
                  <a:schemeClr val="tx1"/>
                </a:solidFill>
                <a:latin typeface="Interstate-Light" pitchFamily="2" charset="0"/>
                <a:ea typeface="MS PGothic" pitchFamily="34" charset="-128"/>
              </a:defRPr>
            </a:lvl2pPr>
            <a:lvl3pPr marL="1133475"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buClr>
                <a:srgbClr val="000000"/>
              </a:buClr>
              <a:buSzPct val="100000"/>
              <a:buFont typeface="WingDings" pitchFamily="2" charset="2"/>
              <a:buChar char="Ÿ"/>
            </a:pPr>
            <a:r>
              <a:rPr lang="en-US" sz="2200" dirty="0" smtClean="0">
                <a:solidFill>
                  <a:srgbClr val="000000"/>
                </a:solidFill>
                <a:latin typeface="+mn-lt"/>
              </a:rPr>
              <a:t>Litter bags</a:t>
            </a:r>
          </a:p>
          <a:p>
            <a:pPr>
              <a:spcAft>
                <a:spcPct val="15000"/>
              </a:spcAft>
              <a:buClr>
                <a:srgbClr val="000000"/>
              </a:buClr>
              <a:buSzPct val="100000"/>
              <a:buFont typeface="WingDings" pitchFamily="2" charset="2"/>
              <a:buChar char="Ÿ"/>
            </a:pPr>
            <a:endParaRPr lang="en-US" sz="2200" dirty="0">
              <a:solidFill>
                <a:srgbClr val="000000"/>
              </a:solidFill>
              <a:latin typeface="+mn-lt"/>
            </a:endParaRPr>
          </a:p>
          <a:p>
            <a:pPr>
              <a:spcAft>
                <a:spcPct val="15000"/>
              </a:spcAft>
              <a:buClr>
                <a:srgbClr val="000000"/>
              </a:buClr>
              <a:buSzPct val="100000"/>
              <a:buFont typeface="WingDings" pitchFamily="2" charset="2"/>
              <a:buChar char="Ÿ"/>
            </a:pPr>
            <a:r>
              <a:rPr lang="en-US" sz="2200" dirty="0" smtClean="0">
                <a:solidFill>
                  <a:srgbClr val="000000"/>
                </a:solidFill>
                <a:latin typeface="+mn-lt"/>
              </a:rPr>
              <a:t>Sturdy </a:t>
            </a:r>
            <a:r>
              <a:rPr lang="en-US" sz="2200" dirty="0">
                <a:solidFill>
                  <a:srgbClr val="000000"/>
                </a:solidFill>
                <a:latin typeface="+mn-lt"/>
              </a:rPr>
              <a:t>work gloves</a:t>
            </a:r>
          </a:p>
        </p:txBody>
      </p:sp>
      <p:sp>
        <p:nvSpPr>
          <p:cNvPr id="11268" name="Text Box 4"/>
          <p:cNvSpPr txBox="1">
            <a:spLocks noChangeArrowheads="1"/>
          </p:cNvSpPr>
          <p:nvPr/>
        </p:nvSpPr>
        <p:spPr bwMode="auto">
          <a:xfrm>
            <a:off x="417513" y="519113"/>
            <a:ext cx="82804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lgn="ctr">
              <a:spcAft>
                <a:spcPct val="15000"/>
              </a:spcAft>
            </a:pPr>
            <a:r>
              <a:rPr lang="en-US" sz="3600" dirty="0">
                <a:solidFill>
                  <a:srgbClr val="000000"/>
                </a:solidFill>
                <a:latin typeface="+mn-lt"/>
              </a:rPr>
              <a:t>Tools f</a:t>
            </a:r>
            <a:r>
              <a:rPr lang="en-US" sz="3600" dirty="0" smtClean="0">
                <a:solidFill>
                  <a:srgbClr val="000000"/>
                </a:solidFill>
                <a:latin typeface="+mn-lt"/>
              </a:rPr>
              <a:t>or Clearing</a:t>
            </a:r>
            <a:endParaRPr lang="en-US" sz="3600" dirty="0">
              <a:solidFill>
                <a:srgbClr val="000000"/>
              </a:solidFill>
              <a:latin typeface="+mn-lt"/>
            </a:endParaRPr>
          </a:p>
        </p:txBody>
      </p:sp>
      <p:pic>
        <p:nvPicPr>
          <p:cNvPr id="11269"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665359">
            <a:off x="2303575" y="2671440"/>
            <a:ext cx="1782763"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0"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1958933">
            <a:off x="1892753" y="1582761"/>
            <a:ext cx="2371725" cy="72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1" name="Text Box 7"/>
          <p:cNvSpPr txBox="1">
            <a:spLocks noChangeArrowheads="1"/>
          </p:cNvSpPr>
          <p:nvPr/>
        </p:nvSpPr>
        <p:spPr bwMode="auto">
          <a:xfrm>
            <a:off x="833438" y="5410200"/>
            <a:ext cx="7864475" cy="59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b="1" dirty="0">
                <a:solidFill>
                  <a:srgbClr val="000000"/>
                </a:solidFill>
              </a:rPr>
              <a:t>Other tools you might want</a:t>
            </a:r>
          </a:p>
          <a:p>
            <a:pPr>
              <a:spcAft>
                <a:spcPct val="15000"/>
              </a:spcAft>
              <a:buClr>
                <a:srgbClr val="000000"/>
              </a:buClr>
              <a:buSzPct val="100000"/>
              <a:buFont typeface="WingDings" pitchFamily="2" charset="2"/>
              <a:buChar char="Ÿ"/>
            </a:pPr>
            <a:r>
              <a:rPr lang="en-US" dirty="0">
                <a:solidFill>
                  <a:srgbClr val="000000"/>
                </a:solidFill>
              </a:rPr>
              <a:t>Weed whip </a:t>
            </a:r>
            <a:r>
              <a:rPr lang="en-US" dirty="0" smtClean="0">
                <a:solidFill>
                  <a:srgbClr val="000000"/>
                </a:solidFill>
              </a:rPr>
              <a:t>for </a:t>
            </a:r>
            <a:r>
              <a:rPr lang="en-US" dirty="0">
                <a:solidFill>
                  <a:srgbClr val="000000"/>
                </a:solidFill>
              </a:rPr>
              <a:t>low-growing </a:t>
            </a:r>
            <a:r>
              <a:rPr lang="en-US" dirty="0" smtClean="0">
                <a:solidFill>
                  <a:srgbClr val="000000"/>
                </a:solidFill>
              </a:rPr>
              <a:t>plants</a:t>
            </a:r>
            <a:endParaRPr lang="en-US" dirty="0">
              <a:solidFill>
                <a:srgbClr val="000000"/>
              </a:solidFill>
            </a:endParaRPr>
          </a:p>
        </p:txBody>
      </p:sp>
      <p:pic>
        <p:nvPicPr>
          <p:cNvPr id="11272" name="Picture 8"/>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1662867">
            <a:off x="4520124" y="3503718"/>
            <a:ext cx="2784475" cy="1119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3" name="Picture 1" descr="Folding Pruning Saw"/>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1658907">
            <a:off x="7056438" y="3835400"/>
            <a:ext cx="1704975" cy="1290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6149694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533400"/>
            <a:ext cx="4038600" cy="1905000"/>
          </a:xfrm>
        </p:spPr>
        <p:txBody>
          <a:bodyPr/>
          <a:lstStyle/>
          <a:p>
            <a:r>
              <a:rPr lang="en-US" dirty="0" smtClean="0"/>
              <a:t>Clearing the Corridor</a:t>
            </a:r>
            <a:endParaRPr lang="en-US" dirty="0"/>
          </a:p>
        </p:txBody>
      </p:sp>
      <p:pic>
        <p:nvPicPr>
          <p:cNvPr id="6" name="Content Placeholder 5" descr="after.jpg"/>
          <p:cNvPicPr>
            <a:picLocks noGrp="1" noChangeAspect="1"/>
          </p:cNvPicPr>
          <p:nvPr>
            <p:ph sz="half" idx="2"/>
          </p:nvPr>
        </p:nvPicPr>
        <p:blipFill>
          <a:blip r:embed="rId3" cstate="print"/>
          <a:stretch>
            <a:fillRect/>
          </a:stretch>
        </p:blipFill>
        <p:spPr>
          <a:xfrm>
            <a:off x="4191000" y="2876372"/>
            <a:ext cx="4572000" cy="3430522"/>
          </a:xfrm>
          <a:ln w="19050">
            <a:solidFill>
              <a:schemeClr val="tx1"/>
            </a:solidFill>
          </a:ln>
        </p:spPr>
      </p:pic>
      <p:pic>
        <p:nvPicPr>
          <p:cNvPr id="5" name="Content Placeholder 4" descr="b4.jpg"/>
          <p:cNvPicPr>
            <a:picLocks noGrp="1" noChangeAspect="1"/>
          </p:cNvPicPr>
          <p:nvPr>
            <p:ph sz="half" idx="1"/>
          </p:nvPr>
        </p:nvPicPr>
        <p:blipFill>
          <a:blip r:embed="rId4" cstate="print"/>
          <a:stretch>
            <a:fillRect/>
          </a:stretch>
        </p:blipFill>
        <p:spPr>
          <a:xfrm>
            <a:off x="228600" y="533400"/>
            <a:ext cx="4419600" cy="3315722"/>
          </a:xfrm>
          <a:ln w="19050">
            <a:solidFill>
              <a:schemeClr val="tx1"/>
            </a:solidFill>
          </a:ln>
        </p:spPr>
      </p:pic>
      <p:sp>
        <p:nvSpPr>
          <p:cNvPr id="8" name="TextBox 7"/>
          <p:cNvSpPr txBox="1"/>
          <p:nvPr/>
        </p:nvSpPr>
        <p:spPr>
          <a:xfrm>
            <a:off x="7315200" y="3429000"/>
            <a:ext cx="762000" cy="430887"/>
          </a:xfrm>
          <a:prstGeom prst="rect">
            <a:avLst/>
          </a:prstGeom>
          <a:solidFill>
            <a:schemeClr val="bg1"/>
          </a:solidFill>
        </p:spPr>
        <p:txBody>
          <a:bodyPr wrap="square" rtlCol="0">
            <a:spAutoFit/>
          </a:bodyPr>
          <a:lstStyle/>
          <a:p>
            <a:r>
              <a:rPr lang="en-US" sz="2200" dirty="0" smtClean="0"/>
              <a:t>After</a:t>
            </a:r>
            <a:endParaRPr lang="en-US" sz="2200" dirty="0"/>
          </a:p>
        </p:txBody>
      </p:sp>
      <p:sp>
        <p:nvSpPr>
          <p:cNvPr id="9" name="TextBox 8"/>
          <p:cNvSpPr txBox="1"/>
          <p:nvPr/>
        </p:nvSpPr>
        <p:spPr>
          <a:xfrm>
            <a:off x="685800" y="685800"/>
            <a:ext cx="990600" cy="430887"/>
          </a:xfrm>
          <a:prstGeom prst="rect">
            <a:avLst/>
          </a:prstGeom>
          <a:solidFill>
            <a:schemeClr val="bg1"/>
          </a:solidFill>
        </p:spPr>
        <p:txBody>
          <a:bodyPr wrap="square" rtlCol="0">
            <a:spAutoFit/>
          </a:bodyPr>
          <a:lstStyle/>
          <a:p>
            <a:r>
              <a:rPr lang="en-US" sz="2200" dirty="0" smtClean="0"/>
              <a:t>Before</a:t>
            </a:r>
            <a:endParaRPr lang="en-US" sz="2200" dirty="0"/>
          </a:p>
        </p:txBody>
      </p:sp>
    </p:spTree>
    <p:extLst>
      <p:ext uri="{BB962C8B-B14F-4D97-AF65-F5344CB8AC3E}">
        <p14:creationId xmlns="" xmlns:p14="http://schemas.microsoft.com/office/powerpoint/2010/main" val="38529135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417513" y="511701"/>
            <a:ext cx="8280400" cy="13542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r>
              <a:rPr lang="en-US" sz="4400" dirty="0">
                <a:solidFill>
                  <a:srgbClr val="000000"/>
                </a:solidFill>
                <a:latin typeface="+mn-lt"/>
              </a:rPr>
              <a:t>Learn </a:t>
            </a:r>
            <a:r>
              <a:rPr lang="en-US" sz="4400" dirty="0" smtClean="0">
                <a:solidFill>
                  <a:srgbClr val="000000"/>
                </a:solidFill>
                <a:latin typeface="+mn-lt"/>
              </a:rPr>
              <a:t>Safe Practices</a:t>
            </a:r>
            <a:endParaRPr lang="en-US" sz="4400" dirty="0">
              <a:solidFill>
                <a:srgbClr val="000000"/>
              </a:solidFill>
              <a:latin typeface="+mn-lt"/>
            </a:endParaRPr>
          </a:p>
          <a:p>
            <a:pPr algn="ctr"/>
            <a:r>
              <a:rPr lang="en-US" sz="4400" dirty="0" smtClean="0">
                <a:solidFill>
                  <a:srgbClr val="000000"/>
                </a:solidFill>
                <a:latin typeface="+mn-lt"/>
              </a:rPr>
              <a:t>				Use Common Sense</a:t>
            </a:r>
            <a:endParaRPr lang="en-US" sz="4400" dirty="0">
              <a:solidFill>
                <a:srgbClr val="000000"/>
              </a:solidFill>
              <a:latin typeface="+mn-lt"/>
            </a:endParaRPr>
          </a:p>
        </p:txBody>
      </p:sp>
      <p:sp>
        <p:nvSpPr>
          <p:cNvPr id="59395" name="Text Box 3"/>
          <p:cNvSpPr txBox="1">
            <a:spLocks noChangeArrowheads="1"/>
          </p:cNvSpPr>
          <p:nvPr/>
        </p:nvSpPr>
        <p:spPr bwMode="auto">
          <a:xfrm>
            <a:off x="762000" y="2209800"/>
            <a:ext cx="7620000" cy="59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buClr>
                <a:srgbClr val="000000"/>
              </a:buClr>
              <a:buSzPct val="100000"/>
            </a:pPr>
            <a:endParaRPr lang="en-US" dirty="0">
              <a:solidFill>
                <a:srgbClr val="000000"/>
              </a:solidFill>
            </a:endParaRPr>
          </a:p>
          <a:p>
            <a:pPr>
              <a:spcAft>
                <a:spcPct val="15000"/>
              </a:spcAft>
            </a:pPr>
            <a:endParaRPr lang="en-US" b="1" dirty="0">
              <a:solidFill>
                <a:srgbClr val="000000"/>
              </a:solidFill>
            </a:endParaRPr>
          </a:p>
        </p:txBody>
      </p:sp>
      <p:pic>
        <p:nvPicPr>
          <p:cNvPr id="8" name="Picture 7" descr="lopow.jpg"/>
          <p:cNvPicPr>
            <a:picLocks noChangeAspect="1"/>
          </p:cNvPicPr>
          <p:nvPr/>
        </p:nvPicPr>
        <p:blipFill>
          <a:blip r:embed="rId3" cstate="print">
            <a:lum bright="10000" contrast="10000"/>
          </a:blip>
          <a:stretch>
            <a:fillRect/>
          </a:stretch>
        </p:blipFill>
        <p:spPr>
          <a:xfrm rot="20941366">
            <a:off x="773166" y="1637617"/>
            <a:ext cx="3141909" cy="3620551"/>
          </a:xfrm>
          <a:prstGeom prst="rect">
            <a:avLst/>
          </a:prstGeom>
          <a:ln w="28575">
            <a:solidFill>
              <a:schemeClr val="tx1"/>
            </a:solidFill>
          </a:ln>
        </p:spPr>
      </p:pic>
      <p:pic>
        <p:nvPicPr>
          <p:cNvPr id="9" name="Picture 8" descr="biglog.jpg"/>
          <p:cNvPicPr>
            <a:picLocks noChangeAspect="1"/>
          </p:cNvPicPr>
          <p:nvPr/>
        </p:nvPicPr>
        <p:blipFill>
          <a:blip r:embed="rId4" cstate="print"/>
          <a:stretch>
            <a:fillRect/>
          </a:stretch>
        </p:blipFill>
        <p:spPr>
          <a:xfrm rot="334932">
            <a:off x="5562600" y="2286000"/>
            <a:ext cx="2667000" cy="4367313"/>
          </a:xfrm>
          <a:prstGeom prst="rect">
            <a:avLst/>
          </a:prstGeom>
          <a:ln w="28575">
            <a:solidFill>
              <a:schemeClr val="tx1"/>
            </a:solidFill>
          </a:ln>
        </p:spPr>
      </p:pic>
      <p:sp>
        <p:nvSpPr>
          <p:cNvPr id="10" name="Explosion 2 9"/>
          <p:cNvSpPr/>
          <p:nvPr/>
        </p:nvSpPr>
        <p:spPr>
          <a:xfrm>
            <a:off x="2971800" y="3276600"/>
            <a:ext cx="914400" cy="91440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rot="20881708">
            <a:off x="3079533" y="3565763"/>
            <a:ext cx="622671" cy="369332"/>
          </a:xfrm>
          <a:prstGeom prst="rect">
            <a:avLst/>
          </a:prstGeom>
          <a:solidFill>
            <a:srgbClr val="FF0000"/>
          </a:solidFill>
          <a:ln w="28575">
            <a:solidFill>
              <a:schemeClr val="tx1"/>
            </a:solidFill>
          </a:ln>
        </p:spPr>
        <p:txBody>
          <a:bodyPr wrap="none" rtlCol="0">
            <a:spAutoFit/>
          </a:bodyPr>
          <a:lstStyle/>
          <a:p>
            <a:r>
              <a:rPr lang="en-US" b="1" dirty="0" smtClean="0"/>
              <a:t>OW!</a:t>
            </a:r>
            <a:endParaRPr lang="en-US" b="1" dirty="0"/>
          </a:p>
        </p:txBody>
      </p:sp>
    </p:spTree>
    <p:extLst>
      <p:ext uri="{BB962C8B-B14F-4D97-AF65-F5344CB8AC3E}">
        <p14:creationId xmlns="" xmlns:p14="http://schemas.microsoft.com/office/powerpoint/2010/main" val="17360655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How to Cut Branches</a:t>
            </a:r>
            <a:endParaRPr lang="en-US" dirty="0"/>
          </a:p>
        </p:txBody>
      </p:sp>
      <p:pic>
        <p:nvPicPr>
          <p:cNvPr id="7" name="Content Placeholder 6" descr="prune.jpg"/>
          <p:cNvPicPr>
            <a:picLocks noGrp="1" noChangeAspect="1"/>
          </p:cNvPicPr>
          <p:nvPr>
            <p:ph sz="half" idx="2"/>
          </p:nvPr>
        </p:nvPicPr>
        <p:blipFill>
          <a:blip r:embed="rId4" cstate="print"/>
          <a:stretch>
            <a:fillRect/>
          </a:stretch>
        </p:blipFill>
        <p:spPr>
          <a:xfrm rot="646403">
            <a:off x="5340886" y="1363400"/>
            <a:ext cx="3505200" cy="3518051"/>
          </a:xfrm>
          <a:ln w="28575">
            <a:solidFill>
              <a:schemeClr val="tx1"/>
            </a:solidFill>
          </a:ln>
        </p:spPr>
      </p:pic>
      <p:pic>
        <p:nvPicPr>
          <p:cNvPr id="9" name="Picture 8" descr="lop.jpg"/>
          <p:cNvPicPr>
            <a:picLocks noChangeAspect="1"/>
          </p:cNvPicPr>
          <p:nvPr/>
        </p:nvPicPr>
        <p:blipFill>
          <a:blip r:embed="rId5" cstate="print">
            <a:lum bright="10000" contrast="10000"/>
          </a:blip>
          <a:stretch>
            <a:fillRect/>
          </a:stretch>
        </p:blipFill>
        <p:spPr>
          <a:xfrm rot="20726796">
            <a:off x="600810" y="1438732"/>
            <a:ext cx="3393888" cy="3395849"/>
          </a:xfrm>
          <a:prstGeom prst="rect">
            <a:avLst/>
          </a:prstGeom>
          <a:ln w="28575">
            <a:solidFill>
              <a:schemeClr val="tx1"/>
            </a:solidFill>
          </a:ln>
        </p:spPr>
      </p:pic>
      <p:graphicFrame>
        <p:nvGraphicFramePr>
          <p:cNvPr id="6" name="Object 6"/>
          <p:cNvGraphicFramePr>
            <a:graphicFrameLocks noGrp="1" noChangeAspect="1"/>
          </p:cNvGraphicFramePr>
          <p:nvPr>
            <p:ph sz="half" idx="1"/>
            <p:extLst>
              <p:ext uri="{D42A27DB-BD31-4B8C-83A1-F6EECF244321}">
                <p14:modId xmlns="" xmlns:p14="http://schemas.microsoft.com/office/powerpoint/2010/main" val="2956599523"/>
              </p:ext>
            </p:extLst>
          </p:nvPr>
        </p:nvGraphicFramePr>
        <p:xfrm>
          <a:off x="3200400" y="3190136"/>
          <a:ext cx="2286000" cy="3515464"/>
        </p:xfrm>
        <a:graphic>
          <a:graphicData uri="http://schemas.openxmlformats.org/presentationml/2006/ole">
            <p:oleObj spid="_x0000_s1040" name="Drawing" r:id="rId6" imgW="1720039" imgH="2645516" progId="">
              <p:embed/>
            </p:oleObj>
          </a:graphicData>
        </a:graphic>
      </p:graphicFrame>
    </p:spTree>
    <p:extLst>
      <p:ext uri="{BB962C8B-B14F-4D97-AF65-F5344CB8AC3E}">
        <p14:creationId xmlns="" xmlns:p14="http://schemas.microsoft.com/office/powerpoint/2010/main" val="32751879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57200" y="381000"/>
            <a:ext cx="8305800" cy="914400"/>
          </a:xfrm>
        </p:spPr>
        <p:txBody>
          <a:bodyPr rtlCol="0">
            <a:normAutofit/>
          </a:bodyPr>
          <a:lstStyle/>
          <a:p>
            <a:pPr algn="l" eaLnBrk="1" fontAlgn="auto" hangingPunct="1">
              <a:spcAft>
                <a:spcPts val="0"/>
              </a:spcAft>
              <a:defRPr/>
            </a:pPr>
            <a:r>
              <a:rPr lang="en-US" sz="3600" dirty="0" smtClean="0"/>
              <a:t>Removing small blowdowns</a:t>
            </a:r>
          </a:p>
        </p:txBody>
      </p:sp>
      <p:pic>
        <p:nvPicPr>
          <p:cNvPr id="4" name="Content Placeholder 3" descr="BBsaw.jpg"/>
          <p:cNvPicPr>
            <a:picLocks noGrp="1" noChangeAspect="1"/>
          </p:cNvPicPr>
          <p:nvPr>
            <p:ph idx="1"/>
          </p:nvPr>
        </p:nvPicPr>
        <p:blipFill>
          <a:blip r:embed="rId3" cstate="print"/>
          <a:stretch>
            <a:fillRect/>
          </a:stretch>
        </p:blipFill>
        <p:spPr>
          <a:xfrm>
            <a:off x="1828800" y="1752600"/>
            <a:ext cx="6803674" cy="4692965"/>
          </a:xfrm>
          <a:ln w="19050">
            <a:solidFill>
              <a:schemeClr val="tx1"/>
            </a:solidFill>
          </a:ln>
        </p:spPr>
      </p:pic>
    </p:spTree>
    <p:extLst>
      <p:ext uri="{BB962C8B-B14F-4D97-AF65-F5344CB8AC3E}">
        <p14:creationId xmlns="" xmlns:p14="http://schemas.microsoft.com/office/powerpoint/2010/main" val="20327704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pPr eaLnBrk="1" hangingPunct="1"/>
            <a:r>
              <a:rPr lang="en-US" smtClean="0"/>
              <a:t>DANGER</a:t>
            </a:r>
          </a:p>
        </p:txBody>
      </p:sp>
      <p:pic>
        <p:nvPicPr>
          <p:cNvPr id="81922" name="Picture 2"/>
          <p:cNvPicPr>
            <a:picLocks noGrp="1" noChangeAspect="1" noChangeArrowheads="1"/>
          </p:cNvPicPr>
          <p:nvPr>
            <p:ph idx="1"/>
          </p:nvPr>
        </p:nvPicPr>
        <p:blipFill>
          <a:blip r:embed="rId3" cstate="print"/>
          <a:srcRect/>
          <a:stretch>
            <a:fillRect/>
          </a:stretch>
        </p:blipFill>
        <p:spPr>
          <a:xfrm>
            <a:off x="381000" y="1979613"/>
            <a:ext cx="8229600" cy="3776662"/>
          </a:xfrm>
        </p:spPr>
      </p:pic>
      <p:sp>
        <p:nvSpPr>
          <p:cNvPr id="5" name="Up Arrow 4"/>
          <p:cNvSpPr>
            <a:spLocks noChangeArrowheads="1"/>
          </p:cNvSpPr>
          <p:nvPr/>
        </p:nvSpPr>
        <p:spPr bwMode="auto">
          <a:xfrm rot="-1662902">
            <a:off x="3048000" y="2590800"/>
            <a:ext cx="228600" cy="585788"/>
          </a:xfrm>
          <a:prstGeom prst="upArrow">
            <a:avLst>
              <a:gd name="adj1" fmla="val 50000"/>
              <a:gd name="adj2" fmla="val 50004"/>
            </a:avLst>
          </a:prstGeom>
          <a:solidFill>
            <a:srgbClr val="FF0000"/>
          </a:solidFill>
          <a:ln w="25400" algn="ctr">
            <a:solidFill>
              <a:schemeClr val="tx1"/>
            </a:solidFill>
            <a:miter lim="800000"/>
            <a:headEnd/>
            <a:tailEnd/>
          </a:ln>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sp>
        <p:nvSpPr>
          <p:cNvPr id="6" name="Up Arrow 5"/>
          <p:cNvSpPr/>
          <p:nvPr/>
        </p:nvSpPr>
        <p:spPr>
          <a:xfrm rot="20986403">
            <a:off x="3352800" y="2590800"/>
            <a:ext cx="250825" cy="601663"/>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Up Arrow 7"/>
          <p:cNvSpPr>
            <a:spLocks noChangeArrowheads="1"/>
          </p:cNvSpPr>
          <p:nvPr/>
        </p:nvSpPr>
        <p:spPr bwMode="auto">
          <a:xfrm rot="-2184182">
            <a:off x="2774950" y="2787650"/>
            <a:ext cx="268288" cy="638175"/>
          </a:xfrm>
          <a:prstGeom prst="upArrow">
            <a:avLst>
              <a:gd name="adj1" fmla="val 50000"/>
              <a:gd name="adj2" fmla="val 49997"/>
            </a:avLst>
          </a:prstGeom>
          <a:solidFill>
            <a:srgbClr val="FF0000"/>
          </a:solidFill>
          <a:ln w="25400" algn="ctr">
            <a:solidFill>
              <a:schemeClr val="tx1"/>
            </a:solidFill>
            <a:miter lim="800000"/>
            <a:headEnd/>
            <a:tailEnd/>
          </a:ln>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sp>
        <p:nvSpPr>
          <p:cNvPr id="9" name="Curved Up Arrow 8"/>
          <p:cNvSpPr/>
          <p:nvPr/>
        </p:nvSpPr>
        <p:spPr>
          <a:xfrm rot="16568197">
            <a:off x="4209256" y="3348832"/>
            <a:ext cx="1216025" cy="731838"/>
          </a:xfrm>
          <a:prstGeom prst="curved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81927" name="Text Box 8"/>
          <p:cNvSpPr txBox="1">
            <a:spLocks noChangeArrowheads="1"/>
          </p:cNvSpPr>
          <p:nvPr/>
        </p:nvSpPr>
        <p:spPr bwMode="auto">
          <a:xfrm>
            <a:off x="914400" y="5638800"/>
            <a:ext cx="7620000" cy="646331"/>
          </a:xfrm>
          <a:prstGeom prst="rect">
            <a:avLst/>
          </a:prstGeom>
          <a:noFill/>
          <a:ln w="9525">
            <a:noFill/>
            <a:miter lim="800000"/>
            <a:headEnd/>
            <a:tailEnd/>
          </a:ln>
        </p:spPr>
        <p:txBody>
          <a:bodyPr>
            <a:spAutoFit/>
          </a:bodyPr>
          <a:lstStyle/>
          <a:p>
            <a:pPr>
              <a:spcBef>
                <a:spcPct val="50000"/>
              </a:spcBef>
            </a:pPr>
            <a:r>
              <a:rPr lang="en-US" dirty="0"/>
              <a:t>Saplings or smaller trapped limbs can “snap” or “spring” and can cause serious injury.  Release the tension carefully with </a:t>
            </a:r>
            <a:r>
              <a:rPr lang="en-US" u="sng" dirty="0"/>
              <a:t>shaving cuts </a:t>
            </a:r>
            <a:r>
              <a:rPr lang="en-US" dirty="0"/>
              <a:t>from underneath.</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C:\Users\Jane\Desktop\Pictures\Yorktown Trail Project\Sylvan Glen\Storm damage\IMG_4736.JPG"/>
          <p:cNvPicPr>
            <a:picLocks noChangeAspect="1" noChangeArrowheads="1"/>
          </p:cNvPicPr>
          <p:nvPr/>
        </p:nvPicPr>
        <p:blipFill>
          <a:blip r:embed="rId3" cstate="print"/>
          <a:srcRect/>
          <a:stretch>
            <a:fillRect/>
          </a:stretch>
        </p:blipFill>
        <p:spPr bwMode="auto">
          <a:xfrm>
            <a:off x="533400" y="1905000"/>
            <a:ext cx="5943600" cy="4648200"/>
          </a:xfrm>
          <a:prstGeom prst="rect">
            <a:avLst/>
          </a:prstGeom>
          <a:noFill/>
          <a:ln w="19050">
            <a:solidFill>
              <a:schemeClr val="tx1"/>
            </a:solidFill>
          </a:ln>
        </p:spPr>
      </p:pic>
      <p:sp>
        <p:nvSpPr>
          <p:cNvPr id="41986" name="Title 1"/>
          <p:cNvSpPr>
            <a:spLocks noGrp="1"/>
          </p:cNvSpPr>
          <p:nvPr>
            <p:ph type="title"/>
          </p:nvPr>
        </p:nvSpPr>
        <p:spPr>
          <a:xfrm>
            <a:off x="457200" y="274638"/>
            <a:ext cx="8686800" cy="1554162"/>
          </a:xfrm>
        </p:spPr>
        <p:txBody>
          <a:bodyPr>
            <a:noAutofit/>
          </a:bodyPr>
          <a:lstStyle/>
          <a:p>
            <a:pPr algn="l"/>
            <a:r>
              <a:rPr lang="en-US" dirty="0" smtClean="0">
                <a:solidFill>
                  <a:srgbClr val="000000"/>
                </a:solidFill>
              </a:rPr>
              <a:t>Certified sawyers or land managers will remove large trees or limbs over</a:t>
            </a:r>
            <a:endParaRPr lang="en-US" dirty="0" smtClean="0"/>
          </a:p>
        </p:txBody>
      </p:sp>
      <p:sp>
        <p:nvSpPr>
          <p:cNvPr id="6" name="TextBox 5"/>
          <p:cNvSpPr txBox="1"/>
          <p:nvPr/>
        </p:nvSpPr>
        <p:spPr>
          <a:xfrm>
            <a:off x="6172200" y="1752600"/>
            <a:ext cx="2971800" cy="769441"/>
          </a:xfrm>
          <a:prstGeom prst="rect">
            <a:avLst/>
          </a:prstGeom>
          <a:noFill/>
        </p:spPr>
        <p:txBody>
          <a:bodyPr wrap="square" rtlCol="0">
            <a:spAutoFit/>
          </a:bodyPr>
          <a:lstStyle/>
          <a:p>
            <a:pPr marL="603250" lvl="1" indent="-203200">
              <a:spcAft>
                <a:spcPct val="15000"/>
              </a:spcAft>
              <a:buClr>
                <a:srgbClr val="000000"/>
              </a:buClr>
              <a:defRPr/>
            </a:pPr>
            <a:r>
              <a:rPr lang="en-US" sz="4400" dirty="0" smtClean="0">
                <a:solidFill>
                  <a:srgbClr val="000000"/>
                </a:solidFill>
              </a:rPr>
              <a:t>6-8 inches</a:t>
            </a:r>
            <a:endParaRPr lang="en-US" sz="3200" dirty="0" smtClean="0"/>
          </a:p>
        </p:txBody>
      </p:sp>
    </p:spTree>
    <p:extLst>
      <p:ext uri="{BB962C8B-B14F-4D97-AF65-F5344CB8AC3E}">
        <p14:creationId xmlns="" xmlns:p14="http://schemas.microsoft.com/office/powerpoint/2010/main" val="18686372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2546350"/>
          </a:xfrm>
        </p:spPr>
        <p:txBody>
          <a:bodyPr>
            <a:normAutofit fontScale="90000"/>
          </a:bodyPr>
          <a:lstStyle/>
          <a:p>
            <a:pPr algn="l"/>
            <a:r>
              <a:rPr lang="en-US" sz="4400" b="0" dirty="0" smtClean="0"/>
              <a:t>But you to let your supervisor Know</a:t>
            </a:r>
            <a:endParaRPr lang="en-US" sz="4400" b="0" dirty="0"/>
          </a:p>
        </p:txBody>
      </p:sp>
      <p:pic>
        <p:nvPicPr>
          <p:cNvPr id="94213" name="Picture 5" descr="C:\Users\Jane\Desktop\Pictures\Yorktown Trail Project\Sylvan Glen\Storm damage\IMG_4744.JPG"/>
          <p:cNvPicPr>
            <a:picLocks noGrp="1" noChangeAspect="1" noChangeArrowheads="1"/>
          </p:cNvPicPr>
          <p:nvPr>
            <p:ph idx="1"/>
          </p:nvPr>
        </p:nvPicPr>
        <p:blipFill>
          <a:blip r:embed="rId2" cstate="print"/>
          <a:stretch>
            <a:fillRect/>
          </a:stretch>
        </p:blipFill>
        <p:spPr bwMode="auto">
          <a:xfrm>
            <a:off x="4343400" y="533400"/>
            <a:ext cx="4389835" cy="5853113"/>
          </a:xfrm>
          <a:prstGeom prst="rect">
            <a:avLst/>
          </a:prstGeom>
          <a:noFill/>
        </p:spPr>
      </p:pic>
      <p:sp>
        <p:nvSpPr>
          <p:cNvPr id="11" name="Text Placeholder 10"/>
          <p:cNvSpPr>
            <a:spLocks noGrp="1"/>
          </p:cNvSpPr>
          <p:nvPr>
            <p:ph type="body" sz="half" idx="2"/>
          </p:nvPr>
        </p:nvSpPr>
        <p:spPr>
          <a:xfrm>
            <a:off x="457200" y="2895600"/>
            <a:ext cx="3352800" cy="3230563"/>
          </a:xfrm>
        </p:spPr>
        <p:txBody>
          <a:bodyPr>
            <a:normAutofit lnSpcReduction="10000"/>
          </a:bodyPr>
          <a:lstStyle/>
          <a:p>
            <a:pPr marL="603250" lvl="1" indent="-203200">
              <a:spcAft>
                <a:spcPct val="15000"/>
              </a:spcAft>
              <a:buClr>
                <a:srgbClr val="000000"/>
              </a:buClr>
              <a:buFont typeface="WingDings" pitchFamily="2" charset="2"/>
              <a:buChar char="Ÿ"/>
              <a:defRPr/>
            </a:pPr>
            <a:r>
              <a:rPr lang="en-US" sz="2400" dirty="0" smtClean="0">
                <a:solidFill>
                  <a:srgbClr val="000000"/>
                </a:solidFill>
              </a:rPr>
              <a:t>Size </a:t>
            </a:r>
            <a:r>
              <a:rPr lang="en-US" sz="2400" dirty="0" smtClean="0">
                <a:solidFill>
                  <a:srgbClr val="000000"/>
                </a:solidFill>
              </a:rPr>
              <a:t>(diameter)</a:t>
            </a:r>
          </a:p>
          <a:p>
            <a:pPr marL="603250" lvl="1" indent="-203200">
              <a:spcAft>
                <a:spcPct val="15000"/>
              </a:spcAft>
              <a:buClr>
                <a:srgbClr val="000000"/>
              </a:buClr>
              <a:buFont typeface="WingDings" pitchFamily="2" charset="2"/>
              <a:buChar char="Ÿ"/>
              <a:defRPr/>
            </a:pPr>
            <a:r>
              <a:rPr lang="en-US" sz="2400" dirty="0" smtClean="0">
                <a:solidFill>
                  <a:srgbClr val="000000"/>
                </a:solidFill>
              </a:rPr>
              <a:t>Position  (across, along or hanging over trail)</a:t>
            </a:r>
          </a:p>
          <a:p>
            <a:pPr marL="603250" lvl="1" indent="-203200">
              <a:spcAft>
                <a:spcPct val="15000"/>
              </a:spcAft>
              <a:buClr>
                <a:srgbClr val="000000"/>
              </a:buClr>
              <a:buFont typeface="WingDings" pitchFamily="2" charset="2"/>
              <a:buChar char="Ÿ"/>
              <a:defRPr/>
            </a:pPr>
            <a:r>
              <a:rPr lang="en-US" sz="2400" dirty="0" smtClean="0">
                <a:solidFill>
                  <a:srgbClr val="000000"/>
                </a:solidFill>
              </a:rPr>
              <a:t>Location (notable landmark or distance</a:t>
            </a:r>
            <a:r>
              <a:rPr lang="en-US" sz="2400" dirty="0" smtClean="0">
                <a:solidFill>
                  <a:srgbClr val="000000"/>
                </a:solidFill>
              </a:rPr>
              <a:t>)</a:t>
            </a:r>
          </a:p>
          <a:p>
            <a:pPr marL="603250" lvl="1" indent="-203200">
              <a:spcAft>
                <a:spcPct val="15000"/>
              </a:spcAft>
              <a:buClr>
                <a:srgbClr val="000000"/>
              </a:buClr>
              <a:buFont typeface="WingDings" pitchFamily="2" charset="2"/>
              <a:buChar char="Ÿ"/>
              <a:defRPr/>
            </a:pPr>
            <a:r>
              <a:rPr lang="en-US" sz="2400" dirty="0" smtClean="0">
                <a:solidFill>
                  <a:srgbClr val="000000"/>
                </a:solidFill>
              </a:rPr>
              <a:t>Take a photo</a:t>
            </a:r>
            <a:endParaRPr lang="en-US" sz="2400" dirty="0" smtClean="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 Box 6"/>
          <p:cNvSpPr txBox="1">
            <a:spLocks noChangeArrowheads="1"/>
          </p:cNvSpPr>
          <p:nvPr/>
        </p:nvSpPr>
        <p:spPr bwMode="auto">
          <a:xfrm>
            <a:off x="1765300" y="673100"/>
            <a:ext cx="8566150" cy="519113"/>
          </a:xfrm>
          <a:prstGeom prst="rect">
            <a:avLst/>
          </a:prstGeom>
          <a:noFill/>
          <a:ln w="9525">
            <a:noFill/>
            <a:miter lim="800000"/>
            <a:headEnd/>
            <a:tailEnd/>
          </a:ln>
          <a:effectLst/>
        </p:spPr>
        <p:txBody>
          <a:bodyPr>
            <a:spAutoFit/>
          </a:bodyPr>
          <a:lstStyle/>
          <a:p>
            <a:pPr fontAlgn="base">
              <a:spcBef>
                <a:spcPct val="0"/>
              </a:spcBef>
              <a:spcAft>
                <a:spcPct val="0"/>
              </a:spcAft>
            </a:pPr>
            <a:endParaRPr lang="en-US" sz="2800">
              <a:solidFill>
                <a:srgbClr val="000000"/>
              </a:solidFill>
              <a:latin typeface="Interstate-Light" pitchFamily="2" charset="0"/>
            </a:endParaRPr>
          </a:p>
        </p:txBody>
      </p:sp>
      <p:sp>
        <p:nvSpPr>
          <p:cNvPr id="2058" name="Text Box 10"/>
          <p:cNvSpPr txBox="1">
            <a:spLocks noChangeArrowheads="1"/>
          </p:cNvSpPr>
          <p:nvPr/>
        </p:nvSpPr>
        <p:spPr bwMode="auto">
          <a:xfrm>
            <a:off x="1431925" y="2170113"/>
            <a:ext cx="184150" cy="366712"/>
          </a:xfrm>
          <a:prstGeom prst="rect">
            <a:avLst/>
          </a:prstGeom>
          <a:noFill/>
          <a:ln w="9525">
            <a:noFill/>
            <a:miter lim="800000"/>
            <a:headEnd/>
            <a:tailEnd/>
          </a:ln>
          <a:effectLst/>
        </p:spPr>
        <p:txBody>
          <a:bodyPr wrap="none">
            <a:spAutoFit/>
          </a:bodyPr>
          <a:lstStyle/>
          <a:p>
            <a:pPr fontAlgn="base">
              <a:spcBef>
                <a:spcPct val="0"/>
              </a:spcBef>
              <a:spcAft>
                <a:spcPct val="0"/>
              </a:spcAft>
            </a:pPr>
            <a:endParaRPr lang="en-US">
              <a:solidFill>
                <a:srgbClr val="000000"/>
              </a:solidFill>
              <a:latin typeface="Interstate-Light" pitchFamily="2" charset="0"/>
            </a:endParaRPr>
          </a:p>
        </p:txBody>
      </p:sp>
      <p:pic>
        <p:nvPicPr>
          <p:cNvPr id="2055" name="Picture 7"/>
          <p:cNvPicPr>
            <a:picLocks noChangeAspect="1" noChangeArrowheads="1"/>
          </p:cNvPicPr>
          <p:nvPr/>
        </p:nvPicPr>
        <p:blipFill>
          <a:blip r:embed="rId3" cstate="print"/>
          <a:srcRect/>
          <a:stretch>
            <a:fillRect/>
          </a:stretch>
        </p:blipFill>
        <p:spPr bwMode="auto">
          <a:xfrm rot="21023929">
            <a:off x="337457" y="1371600"/>
            <a:ext cx="4005943" cy="3061363"/>
          </a:xfrm>
          <a:prstGeom prst="rect">
            <a:avLst/>
          </a:prstGeom>
          <a:noFill/>
          <a:ln w="12700">
            <a:solidFill>
              <a:schemeClr val="tx1"/>
            </a:solidFill>
            <a:miter lim="800000"/>
            <a:headEnd/>
            <a:tailEnd/>
          </a:ln>
          <a:effectLst/>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rot="469590">
            <a:off x="3812341" y="2491550"/>
            <a:ext cx="4976295" cy="3732221"/>
          </a:xfrm>
          <a:prstGeom prst="rect">
            <a:avLst/>
          </a:prstGeom>
          <a:ln w="12700">
            <a:solidFill>
              <a:schemeClr val="tx1"/>
            </a:solidFill>
          </a:ln>
        </p:spPr>
      </p:pic>
      <p:sp>
        <p:nvSpPr>
          <p:cNvPr id="7" name="TextBox 6"/>
          <p:cNvSpPr txBox="1"/>
          <p:nvPr/>
        </p:nvSpPr>
        <p:spPr>
          <a:xfrm>
            <a:off x="609600" y="5486400"/>
            <a:ext cx="2514600" cy="369332"/>
          </a:xfrm>
          <a:prstGeom prst="rect">
            <a:avLst/>
          </a:prstGeom>
          <a:noFill/>
        </p:spPr>
        <p:txBody>
          <a:bodyPr wrap="square" rtlCol="0">
            <a:spAutoFit/>
          </a:bodyPr>
          <a:lstStyle/>
          <a:p>
            <a:endParaRPr lang="en-US" dirty="0"/>
          </a:p>
        </p:txBody>
      </p:sp>
      <p:sp>
        <p:nvSpPr>
          <p:cNvPr id="8" name="TextBox 7"/>
          <p:cNvSpPr txBox="1"/>
          <p:nvPr/>
        </p:nvSpPr>
        <p:spPr>
          <a:xfrm>
            <a:off x="381000" y="5334000"/>
            <a:ext cx="2971800" cy="369332"/>
          </a:xfrm>
          <a:prstGeom prst="rect">
            <a:avLst/>
          </a:prstGeom>
          <a:noFill/>
        </p:spPr>
        <p:txBody>
          <a:bodyPr wrap="square" rtlCol="0">
            <a:spAutoFit/>
          </a:bodyPr>
          <a:lstStyle/>
          <a:p>
            <a:r>
              <a:rPr lang="en-US" dirty="0" smtClean="0"/>
              <a:t>Changes since 1920</a:t>
            </a:r>
            <a:endParaRPr lang="en-US" dirty="0"/>
          </a:p>
        </p:txBody>
      </p:sp>
    </p:spTree>
    <p:extLst>
      <p:ext uri="{BB962C8B-B14F-4D97-AF65-F5344CB8AC3E}">
        <p14:creationId xmlns="" xmlns:p14="http://schemas.microsoft.com/office/powerpoint/2010/main" val="791474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p:cNvSpPr>
          <p:nvPr>
            <p:ph type="title"/>
          </p:nvPr>
        </p:nvSpPr>
        <p:spPr/>
        <p:txBody>
          <a:bodyPr/>
          <a:lstStyle/>
          <a:p>
            <a:r>
              <a:rPr lang="en-US" dirty="0" smtClean="0"/>
              <a:t>If asked to help, you are a </a:t>
            </a:r>
            <a:r>
              <a:rPr lang="en-US" dirty="0" err="1" smtClean="0"/>
              <a:t>swamper</a:t>
            </a:r>
            <a:endParaRPr lang="en-US" dirty="0" smtClean="0"/>
          </a:p>
        </p:txBody>
      </p:sp>
      <p:sp>
        <p:nvSpPr>
          <p:cNvPr id="151554" name="Rectangle 3"/>
          <p:cNvSpPr>
            <a:spLocks noGrp="1"/>
          </p:cNvSpPr>
          <p:nvPr>
            <p:ph type="body" idx="1"/>
          </p:nvPr>
        </p:nvSpPr>
        <p:spPr>
          <a:xfrm>
            <a:off x="228600" y="1524000"/>
            <a:ext cx="3810000" cy="4602163"/>
          </a:xfrm>
        </p:spPr>
        <p:txBody>
          <a:bodyPr>
            <a:normAutofit/>
          </a:bodyPr>
          <a:lstStyle/>
          <a:p>
            <a:r>
              <a:rPr lang="en-US" dirty="0" smtClean="0"/>
              <a:t>Assists the sawyer in moving sawed limbs and logs</a:t>
            </a:r>
          </a:p>
          <a:p>
            <a:r>
              <a:rPr lang="en-US" dirty="0" smtClean="0"/>
              <a:t>Observes safety practices </a:t>
            </a:r>
          </a:p>
          <a:p>
            <a:endParaRPr lang="en-US" dirty="0" smtClean="0"/>
          </a:p>
        </p:txBody>
      </p:sp>
      <p:pic>
        <p:nvPicPr>
          <p:cNvPr id="4" name="Picture 4" descr="In Action_Wawayanda Nov 2012"/>
          <p:cNvPicPr>
            <a:picLocks noChangeAspect="1" noChangeArrowheads="1"/>
          </p:cNvPicPr>
          <p:nvPr/>
        </p:nvPicPr>
        <p:blipFill>
          <a:blip r:embed="rId3" cstate="print"/>
          <a:srcRect l="24615" t="19481" r="28438" b="14286"/>
          <a:stretch>
            <a:fillRect/>
          </a:stretch>
        </p:blipFill>
        <p:spPr bwMode="auto">
          <a:xfrm>
            <a:off x="3886200" y="1600200"/>
            <a:ext cx="4788532" cy="48768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4"/>
          <p:cNvSpPr>
            <a:spLocks noGrp="1"/>
          </p:cNvSpPr>
          <p:nvPr>
            <p:ph type="title"/>
          </p:nvPr>
        </p:nvSpPr>
        <p:spPr/>
        <p:txBody>
          <a:bodyPr/>
          <a:lstStyle/>
          <a:p>
            <a:pPr eaLnBrk="1" hangingPunct="1"/>
            <a:r>
              <a:rPr lang="en-US" smtClean="0"/>
              <a:t>Maintaining the Tread</a:t>
            </a:r>
          </a:p>
        </p:txBody>
      </p:sp>
      <p:pic>
        <p:nvPicPr>
          <p:cNvPr id="90114" name="Content Placeholder 3"/>
          <p:cNvPicPr>
            <a:picLocks noGrp="1" noChangeAspect="1"/>
          </p:cNvPicPr>
          <p:nvPr>
            <p:ph sz="half" idx="1"/>
          </p:nvPr>
        </p:nvPicPr>
        <p:blipFill>
          <a:blip r:embed="rId3" cstate="print"/>
          <a:srcRect/>
          <a:stretch>
            <a:fillRect/>
          </a:stretch>
        </p:blipFill>
        <p:spPr>
          <a:xfrm>
            <a:off x="609600" y="2209800"/>
            <a:ext cx="3633788" cy="2725738"/>
          </a:xfrm>
          <a:ln w="28575">
            <a:solidFill>
              <a:schemeClr val="tx1"/>
            </a:solidFill>
          </a:ln>
        </p:spPr>
      </p:pic>
      <p:pic>
        <p:nvPicPr>
          <p:cNvPr id="90115" name="Content Placeholder 5"/>
          <p:cNvPicPr>
            <a:picLocks noGrp="1" noChangeAspect="1"/>
          </p:cNvPicPr>
          <p:nvPr>
            <p:ph sz="half" idx="2"/>
          </p:nvPr>
        </p:nvPicPr>
        <p:blipFill>
          <a:blip r:embed="rId4" cstate="print"/>
          <a:srcRect/>
          <a:stretch>
            <a:fillRect/>
          </a:stretch>
        </p:blipFill>
        <p:spPr>
          <a:xfrm>
            <a:off x="4724400" y="2209800"/>
            <a:ext cx="3633788" cy="2725738"/>
          </a:xfrm>
          <a:ln w="28575">
            <a:solidFill>
              <a:schemeClr val="tx1"/>
            </a:solidFill>
          </a:ln>
        </p:spPr>
      </p:pic>
      <p:sp>
        <p:nvSpPr>
          <p:cNvPr id="90116" name="Text Box 5"/>
          <p:cNvSpPr txBox="1">
            <a:spLocks noChangeArrowheads="1"/>
          </p:cNvSpPr>
          <p:nvPr/>
        </p:nvSpPr>
        <p:spPr bwMode="auto">
          <a:xfrm>
            <a:off x="838200" y="5410200"/>
            <a:ext cx="7696200" cy="366713"/>
          </a:xfrm>
          <a:prstGeom prst="rect">
            <a:avLst/>
          </a:prstGeom>
          <a:noFill/>
          <a:ln w="9525">
            <a:noFill/>
            <a:miter lim="800000"/>
            <a:headEnd/>
            <a:tailEnd/>
          </a:ln>
        </p:spPr>
        <p:txBody>
          <a:bodyPr>
            <a:spAutoFit/>
          </a:bodyPr>
          <a:lstStyle/>
          <a:p>
            <a:pPr>
              <a:spcBef>
                <a:spcPct val="50000"/>
              </a:spcBef>
            </a:pPr>
            <a:r>
              <a:rPr lang="en-US"/>
              <a:t>                    Clear debris from low lying spots on the trail.</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4"/>
          <p:cNvSpPr>
            <a:spLocks noGrp="1"/>
          </p:cNvSpPr>
          <p:nvPr>
            <p:ph type="title"/>
          </p:nvPr>
        </p:nvSpPr>
        <p:spPr/>
        <p:txBody>
          <a:bodyPr/>
          <a:lstStyle/>
          <a:p>
            <a:pPr eaLnBrk="1" hangingPunct="1"/>
            <a:r>
              <a:rPr lang="en-US" smtClean="0"/>
              <a:t>Tools for Maintaining Trail Tread</a:t>
            </a:r>
          </a:p>
        </p:txBody>
      </p:sp>
      <p:pic>
        <p:nvPicPr>
          <p:cNvPr id="92162" name="Content Placeholder 7"/>
          <p:cNvPicPr>
            <a:picLocks noGrp="1" noChangeAspect="1"/>
          </p:cNvPicPr>
          <p:nvPr>
            <p:ph idx="1"/>
          </p:nvPr>
        </p:nvPicPr>
        <p:blipFill>
          <a:blip r:embed="rId3" cstate="print"/>
          <a:srcRect/>
          <a:stretch>
            <a:fillRect/>
          </a:stretch>
        </p:blipFill>
        <p:spPr>
          <a:xfrm rot="1176363">
            <a:off x="3913188" y="1636713"/>
            <a:ext cx="3011487" cy="3011487"/>
          </a:xfrm>
        </p:spPr>
      </p:pic>
      <p:pic>
        <p:nvPicPr>
          <p:cNvPr id="92164" name="Picture 10"/>
          <p:cNvPicPr>
            <a:picLocks noChangeAspect="1"/>
          </p:cNvPicPr>
          <p:nvPr/>
        </p:nvPicPr>
        <p:blipFill>
          <a:blip r:embed="rId4" cstate="print"/>
          <a:srcRect/>
          <a:stretch>
            <a:fillRect/>
          </a:stretch>
        </p:blipFill>
        <p:spPr bwMode="auto">
          <a:xfrm rot="3985395">
            <a:off x="2308225" y="2603500"/>
            <a:ext cx="2544763" cy="2544763"/>
          </a:xfrm>
          <a:prstGeom prst="rect">
            <a:avLst/>
          </a:prstGeom>
          <a:noFill/>
          <a:ln w="9525">
            <a:noFill/>
            <a:miter lim="800000"/>
            <a:headEnd/>
            <a:tailEnd/>
          </a:ln>
        </p:spPr>
      </p:pic>
      <p:pic>
        <p:nvPicPr>
          <p:cNvPr id="92165" name="Picture 11"/>
          <p:cNvPicPr>
            <a:picLocks noChangeAspect="1"/>
          </p:cNvPicPr>
          <p:nvPr/>
        </p:nvPicPr>
        <p:blipFill>
          <a:blip r:embed="rId5" cstate="print"/>
          <a:srcRect/>
          <a:stretch>
            <a:fillRect/>
          </a:stretch>
        </p:blipFill>
        <p:spPr bwMode="auto">
          <a:xfrm rot="-1348636">
            <a:off x="6178550" y="1766888"/>
            <a:ext cx="2327275" cy="3289300"/>
          </a:xfrm>
          <a:prstGeom prst="rect">
            <a:avLst/>
          </a:prstGeom>
          <a:noFill/>
          <a:ln w="9525">
            <a:noFill/>
            <a:miter lim="800000"/>
            <a:headEnd/>
            <a:tailEnd/>
          </a:ln>
        </p:spPr>
      </p:pic>
      <p:sp>
        <p:nvSpPr>
          <p:cNvPr id="92167" name="TextBox 13"/>
          <p:cNvSpPr txBox="1">
            <a:spLocks noChangeArrowheads="1"/>
          </p:cNvSpPr>
          <p:nvPr/>
        </p:nvSpPr>
        <p:spPr bwMode="auto">
          <a:xfrm>
            <a:off x="2924175" y="5359400"/>
            <a:ext cx="1657350" cy="430213"/>
          </a:xfrm>
          <a:prstGeom prst="rect">
            <a:avLst/>
          </a:prstGeom>
          <a:noFill/>
          <a:ln w="9525">
            <a:noFill/>
            <a:miter lim="800000"/>
            <a:headEnd/>
            <a:tailEnd/>
          </a:ln>
        </p:spPr>
        <p:txBody>
          <a:bodyPr wrap="none">
            <a:spAutoFit/>
          </a:bodyPr>
          <a:lstStyle/>
          <a:p>
            <a:r>
              <a:rPr lang="en-US" sz="2200">
                <a:latin typeface="Calibri" pitchFamily="34" charset="0"/>
              </a:rPr>
              <a:t>Pick Mattock</a:t>
            </a:r>
          </a:p>
        </p:txBody>
      </p:sp>
      <p:sp>
        <p:nvSpPr>
          <p:cNvPr id="92168" name="TextBox 14"/>
          <p:cNvSpPr txBox="1">
            <a:spLocks noChangeArrowheads="1"/>
          </p:cNvSpPr>
          <p:nvPr/>
        </p:nvSpPr>
        <p:spPr bwMode="auto">
          <a:xfrm>
            <a:off x="5605463" y="5319713"/>
            <a:ext cx="1100137" cy="430212"/>
          </a:xfrm>
          <a:prstGeom prst="rect">
            <a:avLst/>
          </a:prstGeom>
          <a:noFill/>
          <a:ln w="9525">
            <a:noFill/>
            <a:miter lim="800000"/>
            <a:headEnd/>
            <a:tailEnd/>
          </a:ln>
        </p:spPr>
        <p:txBody>
          <a:bodyPr wrap="none">
            <a:spAutoFit/>
          </a:bodyPr>
          <a:lstStyle/>
          <a:p>
            <a:r>
              <a:rPr lang="en-US" sz="2200">
                <a:latin typeface="Calibri" pitchFamily="34" charset="0"/>
              </a:rPr>
              <a:t>McLeod</a:t>
            </a:r>
          </a:p>
        </p:txBody>
      </p:sp>
      <p:sp>
        <p:nvSpPr>
          <p:cNvPr id="92169" name="TextBox 15"/>
          <p:cNvSpPr txBox="1">
            <a:spLocks noChangeArrowheads="1"/>
          </p:cNvSpPr>
          <p:nvPr/>
        </p:nvSpPr>
        <p:spPr bwMode="auto">
          <a:xfrm>
            <a:off x="7467600" y="5319713"/>
            <a:ext cx="996950" cy="430212"/>
          </a:xfrm>
          <a:prstGeom prst="rect">
            <a:avLst/>
          </a:prstGeom>
          <a:noFill/>
          <a:ln w="9525">
            <a:noFill/>
            <a:miter lim="800000"/>
            <a:headEnd/>
            <a:tailEnd/>
          </a:ln>
        </p:spPr>
        <p:txBody>
          <a:bodyPr>
            <a:spAutoFit/>
          </a:bodyPr>
          <a:lstStyle/>
          <a:p>
            <a:r>
              <a:rPr lang="en-US" sz="2200">
                <a:latin typeface="Calibri" pitchFamily="34" charset="0"/>
              </a:rPr>
              <a:t>Stick</a:t>
            </a:r>
          </a:p>
        </p:txBody>
      </p:sp>
      <p:sp>
        <p:nvSpPr>
          <p:cNvPr id="92170" name="Text Box 11"/>
          <p:cNvSpPr txBox="1">
            <a:spLocks noChangeArrowheads="1"/>
          </p:cNvSpPr>
          <p:nvPr/>
        </p:nvSpPr>
        <p:spPr bwMode="auto">
          <a:xfrm>
            <a:off x="2057400" y="5867400"/>
            <a:ext cx="4267200" cy="366713"/>
          </a:xfrm>
          <a:prstGeom prst="rect">
            <a:avLst/>
          </a:prstGeom>
          <a:noFill/>
          <a:ln w="9525">
            <a:noFill/>
            <a:miter lim="800000"/>
            <a:headEnd/>
            <a:tailEnd/>
          </a:ln>
        </p:spPr>
        <p:txBody>
          <a:bodyPr>
            <a:spAutoFit/>
          </a:bodyPr>
          <a:lstStyle/>
          <a:p>
            <a:pPr>
              <a:spcBef>
                <a:spcPct val="50000"/>
              </a:spcBef>
            </a:pPr>
            <a:r>
              <a:rPr lang="en-US"/>
              <a:t>What are these tools designed for?</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9" descr="slide 40.jpg"/>
          <p:cNvPicPr>
            <a:picLocks noChangeAspect="1"/>
          </p:cNvPicPr>
          <p:nvPr/>
        </p:nvPicPr>
        <p:blipFill>
          <a:blip r:embed="rId3" cstate="print"/>
          <a:srcRect/>
          <a:stretch>
            <a:fillRect/>
          </a:stretch>
        </p:blipFill>
        <p:spPr bwMode="auto">
          <a:xfrm>
            <a:off x="1981200" y="1676400"/>
            <a:ext cx="5156200" cy="4267200"/>
          </a:xfrm>
          <a:prstGeom prst="rect">
            <a:avLst/>
          </a:prstGeom>
          <a:noFill/>
          <a:ln w="9525">
            <a:noFill/>
            <a:miter lim="800000"/>
            <a:headEnd/>
            <a:tailEnd/>
          </a:ln>
        </p:spPr>
      </p:pic>
      <p:sp>
        <p:nvSpPr>
          <p:cNvPr id="43011" name="Text Box 2"/>
          <p:cNvSpPr txBox="1">
            <a:spLocks noChangeArrowheads="1"/>
          </p:cNvSpPr>
          <p:nvPr/>
        </p:nvSpPr>
        <p:spPr bwMode="auto">
          <a:xfrm>
            <a:off x="417513" y="522288"/>
            <a:ext cx="8280400" cy="677862"/>
          </a:xfrm>
          <a:prstGeom prst="rect">
            <a:avLst/>
          </a:prstGeom>
          <a:noFill/>
          <a:ln>
            <a:noFill/>
          </a:ln>
          <a:extLst>
            <a:ext uri="{909E8E84-426E-40DD-AFC4-6F175D3DCCD1}"/>
            <a:ext uri="{91240B29-F687-4F45-9708-019B960494DF}"/>
          </a:extLst>
        </p:spPr>
        <p:txBody>
          <a:bodyPr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lgn="ctr" fontAlgn="auto">
              <a:spcBef>
                <a:spcPts val="0"/>
              </a:spcBef>
              <a:spcAft>
                <a:spcPct val="15000"/>
              </a:spcAft>
              <a:defRPr/>
            </a:pPr>
            <a:r>
              <a:rPr lang="en-US" sz="4400" dirty="0">
                <a:solidFill>
                  <a:srgbClr val="000000"/>
                </a:solidFill>
                <a:latin typeface="+mj-lt"/>
                <a:cs typeface="+mn-cs"/>
              </a:rPr>
              <a:t>Drainage Cleaning and Maintenance</a:t>
            </a:r>
          </a:p>
        </p:txBody>
      </p:sp>
      <p:grpSp>
        <p:nvGrpSpPr>
          <p:cNvPr id="2" name="Group 9"/>
          <p:cNvGrpSpPr>
            <a:grpSpLocks/>
          </p:cNvGrpSpPr>
          <p:nvPr/>
        </p:nvGrpSpPr>
        <p:grpSpPr bwMode="auto">
          <a:xfrm>
            <a:off x="2411413" y="3505200"/>
            <a:ext cx="3381375" cy="2178050"/>
            <a:chOff x="1733" y="2534"/>
            <a:chExt cx="2331" cy="1518"/>
          </a:xfrm>
        </p:grpSpPr>
        <p:sp>
          <p:nvSpPr>
            <p:cNvPr id="94219" name="Line 5"/>
            <p:cNvSpPr>
              <a:spLocks noChangeShapeType="1"/>
            </p:cNvSpPr>
            <p:nvPr/>
          </p:nvSpPr>
          <p:spPr bwMode="auto">
            <a:xfrm flipH="1">
              <a:off x="1733" y="3792"/>
              <a:ext cx="462" cy="260"/>
            </a:xfrm>
            <a:prstGeom prst="line">
              <a:avLst/>
            </a:prstGeom>
            <a:noFill/>
            <a:ln w="114300">
              <a:solidFill>
                <a:srgbClr val="0000FF"/>
              </a:solidFill>
              <a:round/>
              <a:headEnd/>
              <a:tailEnd type="triangle" w="sm" len="sm"/>
            </a:ln>
          </p:spPr>
          <p:txBody>
            <a:bodyPr wrap="none"/>
            <a:lstStyle/>
            <a:p>
              <a:endParaRPr lang="en-US"/>
            </a:p>
          </p:txBody>
        </p:sp>
        <p:sp>
          <p:nvSpPr>
            <p:cNvPr id="94220" name="Freeform 7"/>
            <p:cNvSpPr>
              <a:spLocks/>
            </p:cNvSpPr>
            <p:nvPr/>
          </p:nvSpPr>
          <p:spPr bwMode="auto">
            <a:xfrm>
              <a:off x="3572" y="2534"/>
              <a:ext cx="492" cy="663"/>
            </a:xfrm>
            <a:custGeom>
              <a:avLst/>
              <a:gdLst>
                <a:gd name="T0" fmla="*/ 0 w 13376"/>
                <a:gd name="T1" fmla="*/ 0 h 10186"/>
                <a:gd name="T2" fmla="*/ 0 w 13376"/>
                <a:gd name="T3" fmla="*/ 0 h 10186"/>
                <a:gd name="T4" fmla="*/ 0 w 13376"/>
                <a:gd name="T5" fmla="*/ 0 h 10186"/>
                <a:gd name="T6" fmla="*/ 0 60000 65536"/>
                <a:gd name="T7" fmla="*/ 0 60000 65536"/>
                <a:gd name="T8" fmla="*/ 0 60000 65536"/>
                <a:gd name="T9" fmla="*/ 0 w 13376"/>
                <a:gd name="T10" fmla="*/ 0 h 10186"/>
                <a:gd name="T11" fmla="*/ 13376 w 13376"/>
                <a:gd name="T12" fmla="*/ 10186 h 10186"/>
              </a:gdLst>
              <a:ahLst/>
              <a:cxnLst>
                <a:cxn ang="T6">
                  <a:pos x="T0" y="T1"/>
                </a:cxn>
                <a:cxn ang="T7">
                  <a:pos x="T2" y="T3"/>
                </a:cxn>
                <a:cxn ang="T8">
                  <a:pos x="T4" y="T5"/>
                </a:cxn>
              </a:cxnLst>
              <a:rect l="T9" t="T10" r="T11" b="T12"/>
              <a:pathLst>
                <a:path w="13376" h="10186">
                  <a:moveTo>
                    <a:pt x="10000" y="554"/>
                  </a:moveTo>
                  <a:cubicBezTo>
                    <a:pt x="9982" y="524"/>
                    <a:pt x="13376" y="224"/>
                    <a:pt x="13353" y="186"/>
                  </a:cubicBezTo>
                  <a:cubicBezTo>
                    <a:pt x="9552" y="0"/>
                    <a:pt x="2329" y="3806"/>
                    <a:pt x="0" y="10186"/>
                  </a:cubicBezTo>
                </a:path>
              </a:pathLst>
            </a:custGeom>
            <a:noFill/>
            <a:ln w="101600">
              <a:solidFill>
                <a:srgbClr val="009800"/>
              </a:solidFill>
              <a:round/>
              <a:headEnd/>
              <a:tailEnd type="triangle" w="sm" len="sm"/>
            </a:ln>
          </p:spPr>
          <p:txBody>
            <a:bodyPr wrap="none"/>
            <a:lstStyle/>
            <a:p>
              <a:endParaRPr lang="en-US"/>
            </a:p>
          </p:txBody>
        </p:sp>
      </p:grpSp>
      <p:sp>
        <p:nvSpPr>
          <p:cNvPr id="94212" name="Rectangle 15"/>
          <p:cNvSpPr>
            <a:spLocks noChangeArrowheads="1"/>
          </p:cNvSpPr>
          <p:nvPr/>
        </p:nvSpPr>
        <p:spPr bwMode="auto">
          <a:xfrm>
            <a:off x="6096000" y="2286000"/>
            <a:ext cx="1828800" cy="800100"/>
          </a:xfrm>
          <a:prstGeom prst="rect">
            <a:avLst/>
          </a:prstGeom>
          <a:noFill/>
          <a:ln w="9525">
            <a:noFill/>
            <a:miter lim="800000"/>
            <a:headEnd/>
            <a:tailEnd/>
          </a:ln>
        </p:spPr>
        <p:txBody>
          <a:bodyPr>
            <a:spAutoFit/>
          </a:bodyPr>
          <a:lstStyle/>
          <a:p>
            <a:pPr eaLnBrk="0" hangingPunct="0">
              <a:spcAft>
                <a:spcPct val="15000"/>
              </a:spcAft>
            </a:pPr>
            <a:r>
              <a:rPr lang="en-US" sz="2300">
                <a:latin typeface="Calibri" pitchFamily="34" charset="0"/>
              </a:rPr>
              <a:t>Direction of water flow</a:t>
            </a:r>
          </a:p>
        </p:txBody>
      </p:sp>
      <p:sp>
        <p:nvSpPr>
          <p:cNvPr id="94213" name="Down Arrow 27"/>
          <p:cNvSpPr>
            <a:spLocks noChangeArrowheads="1"/>
          </p:cNvSpPr>
          <p:nvPr/>
        </p:nvSpPr>
        <p:spPr bwMode="auto">
          <a:xfrm rot="19928497" flipH="1">
            <a:off x="5038725" y="5318125"/>
            <a:ext cx="269875" cy="1066800"/>
          </a:xfrm>
          <a:prstGeom prst="downArrow">
            <a:avLst>
              <a:gd name="adj1" fmla="val 50000"/>
              <a:gd name="adj2" fmla="val 49924"/>
            </a:avLst>
          </a:prstGeom>
          <a:solidFill>
            <a:srgbClr val="008000"/>
          </a:solidFill>
          <a:ln w="9525">
            <a:noFill/>
            <a:miter lim="800000"/>
            <a:headEnd/>
            <a:tailEnd/>
          </a:ln>
        </p:spPr>
        <p:txBody>
          <a:bodyPr/>
          <a:lstStyle/>
          <a:p>
            <a:pPr eaLnBrk="0" hangingPunct="0"/>
            <a:endParaRPr lang="en-US">
              <a:latin typeface="Calibri" pitchFamily="34" charset="0"/>
            </a:endParaRPr>
          </a:p>
        </p:txBody>
      </p:sp>
      <p:grpSp>
        <p:nvGrpSpPr>
          <p:cNvPr id="3" name="Group 9"/>
          <p:cNvGrpSpPr>
            <a:grpSpLocks/>
          </p:cNvGrpSpPr>
          <p:nvPr/>
        </p:nvGrpSpPr>
        <p:grpSpPr bwMode="auto">
          <a:xfrm>
            <a:off x="609600" y="2286000"/>
            <a:ext cx="5105400" cy="2779713"/>
            <a:chOff x="544" y="2481"/>
            <a:chExt cx="3520" cy="1926"/>
          </a:xfrm>
        </p:grpSpPr>
        <p:sp>
          <p:nvSpPr>
            <p:cNvPr id="43018" name="Text Box 4"/>
            <p:cNvSpPr txBox="1">
              <a:spLocks noChangeArrowheads="1"/>
            </p:cNvSpPr>
            <p:nvPr/>
          </p:nvSpPr>
          <p:spPr bwMode="auto">
            <a:xfrm>
              <a:off x="544" y="3866"/>
              <a:ext cx="1242" cy="541"/>
            </a:xfrm>
            <a:prstGeom prst="rect">
              <a:avLst/>
            </a:prstGeom>
            <a:noFill/>
            <a:ln>
              <a:noFill/>
            </a:ln>
            <a:extLst>
              <a:ext uri="{909E8E84-426E-40DD-AFC4-6F175D3DCCD1}"/>
              <a:ext uri="{91240B29-F687-4F45-9708-019B960494DF}"/>
            </a:extLst>
          </p:spPr>
          <p:txBody>
            <a:bodyPr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fontAlgn="auto">
                <a:spcBef>
                  <a:spcPts val="0"/>
                </a:spcBef>
                <a:spcAft>
                  <a:spcPct val="15000"/>
                </a:spcAft>
                <a:defRPr/>
              </a:pPr>
              <a:r>
                <a:rPr lang="en-US" sz="2300" dirty="0">
                  <a:latin typeface="+mn-lt"/>
                  <a:cs typeface="+mn-cs"/>
                </a:rPr>
                <a:t>Water flows</a:t>
              </a:r>
            </a:p>
            <a:p>
              <a:pPr fontAlgn="auto">
                <a:spcBef>
                  <a:spcPts val="0"/>
                </a:spcBef>
                <a:spcAft>
                  <a:spcPct val="15000"/>
                </a:spcAft>
                <a:defRPr/>
              </a:pPr>
              <a:r>
                <a:rPr lang="en-US" sz="2300" dirty="0">
                  <a:latin typeface="+mn-lt"/>
                  <a:cs typeface="+mn-cs"/>
                </a:rPr>
                <a:t>off </a:t>
              </a:r>
              <a:r>
                <a:rPr lang="en-US" sz="2300" dirty="0" smtClean="0">
                  <a:latin typeface="+mn-lt"/>
                  <a:cs typeface="+mn-cs"/>
                </a:rPr>
                <a:t>tread</a:t>
              </a:r>
              <a:endParaRPr lang="en-US" sz="2300" dirty="0">
                <a:latin typeface="+mn-lt"/>
                <a:cs typeface="+mn-cs"/>
              </a:endParaRPr>
            </a:p>
          </p:txBody>
        </p:sp>
        <p:sp>
          <p:nvSpPr>
            <p:cNvPr id="94216" name="Line 5"/>
            <p:cNvSpPr>
              <a:spLocks noChangeShapeType="1"/>
            </p:cNvSpPr>
            <p:nvPr/>
          </p:nvSpPr>
          <p:spPr bwMode="auto">
            <a:xfrm flipH="1">
              <a:off x="2067" y="3761"/>
              <a:ext cx="462" cy="260"/>
            </a:xfrm>
            <a:prstGeom prst="line">
              <a:avLst/>
            </a:prstGeom>
            <a:noFill/>
            <a:ln w="114300">
              <a:solidFill>
                <a:srgbClr val="0000FF"/>
              </a:solidFill>
              <a:round/>
              <a:headEnd/>
              <a:tailEnd type="triangle" w="sm" len="sm"/>
            </a:ln>
          </p:spPr>
          <p:txBody>
            <a:bodyPr wrap="none"/>
            <a:lstStyle/>
            <a:p>
              <a:endParaRPr lang="en-US"/>
            </a:p>
          </p:txBody>
        </p:sp>
        <p:sp>
          <p:nvSpPr>
            <p:cNvPr id="43020" name="Text Box 6"/>
            <p:cNvSpPr txBox="1">
              <a:spLocks noChangeArrowheads="1"/>
            </p:cNvSpPr>
            <p:nvPr/>
          </p:nvSpPr>
          <p:spPr bwMode="auto">
            <a:xfrm>
              <a:off x="649" y="2481"/>
              <a:ext cx="1417" cy="704"/>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fontAlgn="auto">
                <a:spcBef>
                  <a:spcPts val="0"/>
                </a:spcBef>
                <a:spcAft>
                  <a:spcPct val="15000"/>
                </a:spcAft>
                <a:defRPr/>
              </a:pPr>
              <a:r>
                <a:rPr lang="en-US" sz="2200" dirty="0">
                  <a:latin typeface="+mj-lt"/>
                  <a:cs typeface="+mn-cs"/>
                </a:rPr>
                <a:t>Clear debris from behind water bars regularly</a:t>
              </a:r>
            </a:p>
          </p:txBody>
        </p:sp>
        <p:sp>
          <p:nvSpPr>
            <p:cNvPr id="94218" name="Freeform 7"/>
            <p:cNvSpPr>
              <a:spLocks/>
            </p:cNvSpPr>
            <p:nvPr/>
          </p:nvSpPr>
          <p:spPr bwMode="auto">
            <a:xfrm>
              <a:off x="3572" y="2534"/>
              <a:ext cx="492" cy="663"/>
            </a:xfrm>
            <a:custGeom>
              <a:avLst/>
              <a:gdLst>
                <a:gd name="T0" fmla="*/ 0 w 13376"/>
                <a:gd name="T1" fmla="*/ 0 h 10186"/>
                <a:gd name="T2" fmla="*/ 0 w 13376"/>
                <a:gd name="T3" fmla="*/ 0 h 10186"/>
                <a:gd name="T4" fmla="*/ 0 w 13376"/>
                <a:gd name="T5" fmla="*/ 0 h 10186"/>
                <a:gd name="T6" fmla="*/ 0 60000 65536"/>
                <a:gd name="T7" fmla="*/ 0 60000 65536"/>
                <a:gd name="T8" fmla="*/ 0 60000 65536"/>
                <a:gd name="T9" fmla="*/ 0 w 13376"/>
                <a:gd name="T10" fmla="*/ 0 h 10186"/>
                <a:gd name="T11" fmla="*/ 13376 w 13376"/>
                <a:gd name="T12" fmla="*/ 10186 h 10186"/>
              </a:gdLst>
              <a:ahLst/>
              <a:cxnLst>
                <a:cxn ang="T6">
                  <a:pos x="T0" y="T1"/>
                </a:cxn>
                <a:cxn ang="T7">
                  <a:pos x="T2" y="T3"/>
                </a:cxn>
                <a:cxn ang="T8">
                  <a:pos x="T4" y="T5"/>
                </a:cxn>
              </a:cxnLst>
              <a:rect l="T9" t="T10" r="T11" b="T12"/>
              <a:pathLst>
                <a:path w="13376" h="10186">
                  <a:moveTo>
                    <a:pt x="10000" y="554"/>
                  </a:moveTo>
                  <a:cubicBezTo>
                    <a:pt x="9982" y="524"/>
                    <a:pt x="13376" y="224"/>
                    <a:pt x="13353" y="186"/>
                  </a:cubicBezTo>
                  <a:cubicBezTo>
                    <a:pt x="9552" y="0"/>
                    <a:pt x="2329" y="3806"/>
                    <a:pt x="0" y="10186"/>
                  </a:cubicBezTo>
                </a:path>
              </a:pathLst>
            </a:custGeom>
            <a:solidFill>
              <a:srgbClr val="008000"/>
            </a:solidFill>
            <a:ln w="101600">
              <a:solidFill>
                <a:srgbClr val="009800"/>
              </a:solidFill>
              <a:round/>
              <a:headEnd/>
              <a:tailEnd type="triangle" w="sm" len="sm"/>
            </a:ln>
          </p:spPr>
          <p:txBody>
            <a:bodyPr wrap="none"/>
            <a:lstStyle/>
            <a:p>
              <a:endParaRPr lang="en-US"/>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4191000" cy="1143000"/>
          </a:xfrm>
        </p:spPr>
        <p:txBody>
          <a:bodyPr/>
          <a:lstStyle/>
          <a:p>
            <a:r>
              <a:rPr lang="en-US" dirty="0"/>
              <a:t>Water </a:t>
            </a:r>
            <a:r>
              <a:rPr lang="en-US" dirty="0" smtClean="0"/>
              <a:t>Bar</a:t>
            </a:r>
            <a:endParaRPr lang="en-US" dirty="0"/>
          </a:p>
        </p:txBody>
      </p:sp>
      <p:pic>
        <p:nvPicPr>
          <p:cNvPr id="3075" name="Picture 3" descr="Waterbar Example May 2013"/>
          <p:cNvPicPr>
            <a:picLocks noChangeAspect="1" noChangeArrowheads="1"/>
          </p:cNvPicPr>
          <p:nvPr/>
        </p:nvPicPr>
        <p:blipFill>
          <a:blip r:embed="rId3" cstate="print"/>
          <a:srcRect/>
          <a:stretch>
            <a:fillRect/>
          </a:stretch>
        </p:blipFill>
        <p:spPr bwMode="auto">
          <a:xfrm>
            <a:off x="1828800" y="2286000"/>
            <a:ext cx="6934200" cy="4267200"/>
          </a:xfrm>
          <a:prstGeom prst="rect">
            <a:avLst/>
          </a:prstGeom>
          <a:noFill/>
          <a:ln w="19050">
            <a:solidFill>
              <a:schemeClr val="tx1"/>
            </a:solidFill>
          </a:ln>
        </p:spPr>
      </p:pic>
      <p:sp>
        <p:nvSpPr>
          <p:cNvPr id="3076" name="Text Box 4"/>
          <p:cNvSpPr txBox="1">
            <a:spLocks noChangeArrowheads="1"/>
          </p:cNvSpPr>
          <p:nvPr/>
        </p:nvSpPr>
        <p:spPr bwMode="auto">
          <a:xfrm>
            <a:off x="533400" y="1447800"/>
            <a:ext cx="6400800" cy="523220"/>
          </a:xfrm>
          <a:prstGeom prst="rect">
            <a:avLst/>
          </a:prstGeom>
          <a:noFill/>
          <a:ln w="9525">
            <a:noFill/>
            <a:miter lim="800000"/>
            <a:headEnd/>
            <a:tailEnd/>
          </a:ln>
          <a:effectLst/>
        </p:spPr>
        <p:txBody>
          <a:bodyPr wrap="square">
            <a:spAutoFit/>
          </a:bodyPr>
          <a:lstStyle/>
          <a:p>
            <a:pPr>
              <a:spcBef>
                <a:spcPct val="50000"/>
              </a:spcBef>
            </a:pPr>
            <a:r>
              <a:rPr lang="en-US" sz="2800" dirty="0">
                <a:latin typeface="+mn-lt"/>
                <a:ea typeface="MS PGothic" pitchFamily="34" charset="-128"/>
              </a:rPr>
              <a:t>Shovel points </a:t>
            </a:r>
            <a:r>
              <a:rPr lang="en-US" sz="2800" dirty="0" smtClean="0">
                <a:latin typeface="+mn-lt"/>
                <a:ea typeface="MS PGothic" pitchFamily="34" charset="-128"/>
              </a:rPr>
              <a:t>in </a:t>
            </a:r>
            <a:r>
              <a:rPr lang="en-US" sz="2800" dirty="0">
                <a:latin typeface="+mn-lt"/>
                <a:ea typeface="MS PGothic" pitchFamily="34" charset="-128"/>
              </a:rPr>
              <a:t>direction of water </a:t>
            </a:r>
            <a:r>
              <a:rPr lang="en-US" sz="2800" dirty="0" smtClean="0">
                <a:latin typeface="+mn-lt"/>
                <a:ea typeface="MS PGothic" pitchFamily="34" charset="-128"/>
              </a:rPr>
              <a:t>flow </a:t>
            </a:r>
            <a:endParaRPr lang="en-US" sz="2800" dirty="0">
              <a:latin typeface="+mn-lt"/>
              <a:ea typeface="MS PGothic" pitchFamily="34" charset="-12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a:xfrm>
            <a:off x="1295400" y="274638"/>
            <a:ext cx="6781800" cy="1143000"/>
          </a:xfrm>
        </p:spPr>
        <p:txBody>
          <a:bodyPr/>
          <a:lstStyle/>
          <a:p>
            <a:pPr eaLnBrk="1" hangingPunct="1"/>
            <a:r>
              <a:rPr lang="en-US" dirty="0" smtClean="0"/>
              <a:t>Stepping Stones</a:t>
            </a:r>
          </a:p>
        </p:txBody>
      </p:sp>
      <p:pic>
        <p:nvPicPr>
          <p:cNvPr id="100354" name="Picture 2"/>
          <p:cNvPicPr>
            <a:picLocks noGrp="1" noChangeAspect="1" noChangeArrowheads="1"/>
          </p:cNvPicPr>
          <p:nvPr>
            <p:ph idx="1"/>
          </p:nvPr>
        </p:nvPicPr>
        <p:blipFill>
          <a:blip r:embed="rId3" cstate="print"/>
          <a:srcRect/>
          <a:stretch>
            <a:fillRect/>
          </a:stretch>
        </p:blipFill>
        <p:spPr>
          <a:xfrm>
            <a:off x="1295400" y="1524000"/>
            <a:ext cx="6781800" cy="5085459"/>
          </a:xfrm>
          <a:ln w="19050">
            <a:solidFill>
              <a:schemeClr val="tx1"/>
            </a:solid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648200" cy="1143000"/>
          </a:xfrm>
        </p:spPr>
        <p:txBody>
          <a:bodyPr/>
          <a:lstStyle/>
          <a:p>
            <a:pPr algn="l"/>
            <a:r>
              <a:rPr lang="en-US" dirty="0" smtClean="0"/>
              <a:t>Puncheon</a:t>
            </a:r>
            <a:endParaRPr lang="en-US" dirty="0"/>
          </a:p>
        </p:txBody>
      </p:sp>
      <p:pic>
        <p:nvPicPr>
          <p:cNvPr id="96259" name="Picture 3" descr="C:\Users\Jane\Desktop\Pictures\Yorktown Trail Project\Sylvan Glen\Puncheon\IMG_4322.JPG"/>
          <p:cNvPicPr>
            <a:picLocks noGrp="1" noChangeAspect="1" noChangeArrowheads="1"/>
          </p:cNvPicPr>
          <p:nvPr>
            <p:ph idx="1"/>
          </p:nvPr>
        </p:nvPicPr>
        <p:blipFill>
          <a:blip r:embed="rId3" cstate="print"/>
          <a:srcRect/>
          <a:stretch>
            <a:fillRect/>
          </a:stretch>
        </p:blipFill>
        <p:spPr bwMode="auto">
          <a:xfrm>
            <a:off x="533400" y="2514600"/>
            <a:ext cx="5591159" cy="3844774"/>
          </a:xfrm>
          <a:prstGeom prst="rect">
            <a:avLst/>
          </a:prstGeom>
          <a:noFill/>
          <a:ln w="19050">
            <a:solidFill>
              <a:schemeClr val="tx1"/>
            </a:solidFill>
          </a:ln>
        </p:spPr>
      </p:pic>
      <p:pic>
        <p:nvPicPr>
          <p:cNvPr id="96258" name="Picture 2" descr="C:\Users\Jane\Desktop\Pictures\Yorktown Trail Project\Sylvan Glen\Puncheon\IMG_4416.JPG"/>
          <p:cNvPicPr>
            <a:picLocks noChangeAspect="1" noChangeArrowheads="1"/>
          </p:cNvPicPr>
          <p:nvPr/>
        </p:nvPicPr>
        <p:blipFill>
          <a:blip r:embed="rId4" cstate="print"/>
          <a:srcRect/>
          <a:stretch>
            <a:fillRect/>
          </a:stretch>
        </p:blipFill>
        <p:spPr bwMode="auto">
          <a:xfrm>
            <a:off x="5257554" y="381000"/>
            <a:ext cx="3311147" cy="4419600"/>
          </a:xfrm>
          <a:prstGeom prst="rect">
            <a:avLst/>
          </a:prstGeom>
          <a:noFill/>
          <a:ln w="19050">
            <a:solidFill>
              <a:schemeClr val="tx1"/>
            </a:solid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417513" y="692528"/>
            <a:ext cx="8280400"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lgn="ctr">
              <a:spcAft>
                <a:spcPct val="15000"/>
              </a:spcAft>
            </a:pPr>
            <a:r>
              <a:rPr lang="en-US" sz="4400" dirty="0">
                <a:latin typeface="Calibri" pitchFamily="34" charset="0"/>
                <a:cs typeface="Calibri" pitchFamily="34" charset="0"/>
              </a:rPr>
              <a:t>Marking the Trail</a:t>
            </a:r>
            <a:endParaRPr lang="en-US" sz="4400" b="1" dirty="0">
              <a:solidFill>
                <a:srgbClr val="000000"/>
              </a:solidFill>
              <a:latin typeface="Calibri" pitchFamily="34" charset="0"/>
              <a:cs typeface="Calibri" pitchFamily="34" charset="0"/>
            </a:endParaRPr>
          </a:p>
        </p:txBody>
      </p:sp>
      <p:sp>
        <p:nvSpPr>
          <p:cNvPr id="2051" name="Text Box 4"/>
          <p:cNvSpPr txBox="1">
            <a:spLocks noChangeArrowheads="1"/>
          </p:cNvSpPr>
          <p:nvPr/>
        </p:nvSpPr>
        <p:spPr bwMode="auto">
          <a:xfrm>
            <a:off x="1752600" y="5336416"/>
            <a:ext cx="6172200" cy="353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sz="2300" dirty="0">
                <a:solidFill>
                  <a:srgbClr val="000000"/>
                </a:solidFill>
                <a:latin typeface="Calibri" pitchFamily="34" charset="0"/>
                <a:cs typeface="Calibri" pitchFamily="34" charset="0"/>
              </a:rPr>
              <a:t>Paint Blaze                              </a:t>
            </a:r>
            <a:r>
              <a:rPr lang="en-US" sz="2300" dirty="0" smtClean="0">
                <a:solidFill>
                  <a:srgbClr val="000000"/>
                </a:solidFill>
                <a:latin typeface="Calibri" pitchFamily="34" charset="0"/>
                <a:cs typeface="Calibri" pitchFamily="34" charset="0"/>
              </a:rPr>
              <a:t>             </a:t>
            </a:r>
            <a:r>
              <a:rPr lang="en-US" sz="2300" dirty="0">
                <a:solidFill>
                  <a:srgbClr val="000000"/>
                </a:solidFill>
                <a:latin typeface="Calibri" pitchFamily="34" charset="0"/>
                <a:cs typeface="Calibri" pitchFamily="34" charset="0"/>
              </a:rPr>
              <a:t>Tag Blaze</a:t>
            </a:r>
          </a:p>
        </p:txBody>
      </p:sp>
      <p:pic>
        <p:nvPicPr>
          <p:cNvPr id="2052" name="Picture 6"/>
          <p:cNvPicPr>
            <a:picLocks noChangeAspect="1" noChangeArrowheads="1"/>
          </p:cNvPicPr>
          <p:nvPr/>
        </p:nvPicPr>
        <p:blipFill>
          <a:blip r:embed="rId3" cstate="print">
            <a:lum contrast="100000"/>
            <a:extLst>
              <a:ext uri="{28A0092B-C50C-407E-A947-70E740481C1C}">
                <a14:useLocalDpi xmlns="" xmlns:a14="http://schemas.microsoft.com/office/drawing/2010/main" val="0"/>
              </a:ext>
            </a:extLst>
          </a:blip>
          <a:srcRect/>
          <a:stretch>
            <a:fillRect/>
          </a:stretch>
        </p:blipFill>
        <p:spPr bwMode="auto">
          <a:xfrm>
            <a:off x="5334000" y="2362200"/>
            <a:ext cx="1871663" cy="179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3" name="Picture 7" descr="C:\Users\Jane\Desktop\Pictures\Maintenance Workshop\Blazes\IMG_217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66800" y="1676400"/>
            <a:ext cx="2628900" cy="3505200"/>
          </a:xfrm>
          <a:prstGeom prst="rect">
            <a:avLst/>
          </a:prstGeom>
          <a:noFill/>
          <a:ln w="190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5595039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85800" y="304800"/>
            <a:ext cx="5715000" cy="990600"/>
          </a:xfrm>
        </p:spPr>
        <p:txBody>
          <a:bodyPr>
            <a:normAutofit/>
          </a:bodyPr>
          <a:lstStyle/>
          <a:p>
            <a:pPr eaLnBrk="1" hangingPunct="1">
              <a:defRPr/>
            </a:pPr>
            <a:r>
              <a:rPr lang="en-US" dirty="0" smtClean="0">
                <a:solidFill>
                  <a:srgbClr val="000000"/>
                </a:solidFill>
                <a:latin typeface="+mn-lt"/>
              </a:rPr>
              <a:t>Other Markings</a:t>
            </a:r>
            <a:endParaRPr lang="en-US" dirty="0" smtClean="0">
              <a:latin typeface="+mn-lt"/>
            </a:endParaRPr>
          </a:p>
        </p:txBody>
      </p:sp>
      <p:pic>
        <p:nvPicPr>
          <p:cNvPr id="3076" name="Picture 2" descr="C:\Users\Jane\Desktop\Pictures\Walkable Westchester\Afternoon Jaunts\Hardscrabble Wilderness Area\Rock cairn_126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3400" y="1524000"/>
            <a:ext cx="3086100" cy="4114800"/>
          </a:xfrm>
          <a:prstGeom prst="rect">
            <a:avLst/>
          </a:prstGeom>
          <a:noFill/>
          <a:ln w="190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7" name="Picture 3" descr="C:\Users\Jane\Desktop\Pictures\Walkable Westchester\Large Parks\Teatown\2008_08_10\Teatown_1716.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14800" y="4572000"/>
            <a:ext cx="4073525" cy="1981200"/>
          </a:xfrm>
          <a:prstGeom prst="rect">
            <a:avLst/>
          </a:prstGeom>
          <a:noFill/>
          <a:ln w="190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5" cstate="print"/>
          <a:srcRect/>
          <a:stretch>
            <a:fillRect/>
          </a:stretch>
        </p:blipFill>
        <p:spPr bwMode="auto">
          <a:xfrm>
            <a:off x="5638800" y="838200"/>
            <a:ext cx="2514600" cy="3352800"/>
          </a:xfrm>
          <a:prstGeom prst="rect">
            <a:avLst/>
          </a:prstGeom>
          <a:noFill/>
          <a:ln w="19050">
            <a:solidFill>
              <a:schemeClr val="tx1"/>
            </a:solidFill>
            <a:miter lim="800000"/>
            <a:headEnd/>
            <a:tailEnd/>
          </a:ln>
        </p:spPr>
      </p:pic>
    </p:spTree>
    <p:extLst>
      <p:ext uri="{BB962C8B-B14F-4D97-AF65-F5344CB8AC3E}">
        <p14:creationId xmlns="" xmlns:p14="http://schemas.microsoft.com/office/powerpoint/2010/main" val="1831269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7" name="Title 1"/>
          <p:cNvSpPr>
            <a:spLocks noGrp="1"/>
          </p:cNvSpPr>
          <p:nvPr>
            <p:ph type="title"/>
          </p:nvPr>
        </p:nvSpPr>
        <p:spPr>
          <a:xfrm>
            <a:off x="381000" y="609600"/>
            <a:ext cx="4343400" cy="1143000"/>
          </a:xfrm>
        </p:spPr>
        <p:txBody>
          <a:bodyPr/>
          <a:lstStyle/>
          <a:p>
            <a:pPr eaLnBrk="1" hangingPunct="1">
              <a:spcAft>
                <a:spcPct val="15000"/>
              </a:spcAft>
            </a:pPr>
            <a:r>
              <a:rPr lang="en-US" dirty="0" smtClean="0">
                <a:solidFill>
                  <a:srgbClr val="000000"/>
                </a:solidFill>
              </a:rPr>
              <a:t>Blazing Tools</a:t>
            </a:r>
          </a:p>
        </p:txBody>
      </p:sp>
      <p:sp>
        <p:nvSpPr>
          <p:cNvPr id="106498" name="Content Placeholder 2"/>
          <p:cNvSpPr>
            <a:spLocks noGrp="1"/>
          </p:cNvSpPr>
          <p:nvPr>
            <p:ph idx="1"/>
          </p:nvPr>
        </p:nvSpPr>
        <p:spPr>
          <a:xfrm>
            <a:off x="685800" y="1295400"/>
            <a:ext cx="4343400" cy="4800600"/>
          </a:xfrm>
        </p:spPr>
        <p:txBody>
          <a:bodyPr/>
          <a:lstStyle/>
          <a:p>
            <a:pPr eaLnBrk="1" hangingPunct="1"/>
            <a:endParaRPr lang="en-US" sz="2800" smtClean="0"/>
          </a:p>
          <a:p>
            <a:pPr eaLnBrk="1" hangingPunct="1"/>
            <a:endParaRPr lang="en-US" sz="2800" smtClean="0">
              <a:latin typeface="Interstate-Light" pitchFamily="2" charset="0"/>
            </a:endParaRPr>
          </a:p>
          <a:p>
            <a:pPr eaLnBrk="1" hangingPunct="1"/>
            <a:endParaRPr lang="en-US" sz="2800" smtClean="0">
              <a:latin typeface="Interstate-Light" pitchFamily="2" charset="0"/>
            </a:endParaRPr>
          </a:p>
          <a:p>
            <a:pPr eaLnBrk="1" hangingPunct="1"/>
            <a:endParaRPr lang="en-US" smtClean="0"/>
          </a:p>
          <a:p>
            <a:pPr eaLnBrk="1" hangingPunct="1"/>
            <a:endParaRPr lang="en-US" smtClean="0"/>
          </a:p>
          <a:p>
            <a:pPr eaLnBrk="1" hangingPunct="1"/>
            <a:endParaRPr lang="en-US" smtClean="0"/>
          </a:p>
        </p:txBody>
      </p:sp>
      <p:pic>
        <p:nvPicPr>
          <p:cNvPr id="106499" name="Picture 4"/>
          <p:cNvPicPr>
            <a:picLocks noChangeAspect="1" noChangeArrowheads="1"/>
          </p:cNvPicPr>
          <p:nvPr/>
        </p:nvPicPr>
        <p:blipFill>
          <a:blip r:embed="rId3" cstate="print"/>
          <a:srcRect/>
          <a:stretch>
            <a:fillRect/>
          </a:stretch>
        </p:blipFill>
        <p:spPr bwMode="auto">
          <a:xfrm>
            <a:off x="5105400" y="990600"/>
            <a:ext cx="3619500" cy="3124200"/>
          </a:xfrm>
          <a:prstGeom prst="rect">
            <a:avLst/>
          </a:prstGeom>
          <a:noFill/>
          <a:ln w="28575">
            <a:solidFill>
              <a:srgbClr val="000000"/>
            </a:solidFill>
            <a:miter lim="800000"/>
            <a:headEnd/>
            <a:tailEnd/>
          </a:ln>
        </p:spPr>
      </p:pic>
      <p:pic>
        <p:nvPicPr>
          <p:cNvPr id="106500" name="Picture 2"/>
          <p:cNvPicPr>
            <a:picLocks noChangeAspect="1"/>
          </p:cNvPicPr>
          <p:nvPr/>
        </p:nvPicPr>
        <p:blipFill>
          <a:blip r:embed="rId4" cstate="print"/>
          <a:srcRect/>
          <a:stretch>
            <a:fillRect/>
          </a:stretch>
        </p:blipFill>
        <p:spPr bwMode="auto">
          <a:xfrm>
            <a:off x="609600" y="2209800"/>
            <a:ext cx="4040188" cy="4035425"/>
          </a:xfrm>
          <a:prstGeom prst="rect">
            <a:avLst/>
          </a:prstGeom>
          <a:noFill/>
          <a:ln w="1905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466232" y="795010"/>
            <a:ext cx="4177891" cy="3395990"/>
          </a:xfrm>
          <a:prstGeom prst="rect">
            <a:avLst/>
          </a:prstGeom>
          <a:ln>
            <a:solidFill>
              <a:schemeClr val="tx1"/>
            </a:solidFill>
          </a:ln>
        </p:spPr>
      </p:pic>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rot="392733">
            <a:off x="909431" y="3315619"/>
            <a:ext cx="4107183" cy="3172484"/>
          </a:xfrm>
          <a:prstGeom prst="rect">
            <a:avLst/>
          </a:prstGeom>
          <a:ln>
            <a:solidFill>
              <a:schemeClr val="tx1"/>
            </a:solidFill>
          </a:ln>
        </p:spPr>
      </p:pic>
      <p:pic>
        <p:nvPicPr>
          <p:cNvPr id="6147" name="Picture 3" descr="C:\Users\draper\Pictures\Staten Island NYC\TM101classSetup.JPG"/>
          <p:cNvPicPr>
            <a:picLocks noChangeAspect="1" noChangeArrowheads="1"/>
          </p:cNvPicPr>
          <p:nvPr/>
        </p:nvPicPr>
        <p:blipFill>
          <a:blip r:embed="rId5" cstate="print"/>
          <a:srcRect/>
          <a:stretch>
            <a:fillRect/>
          </a:stretch>
        </p:blipFill>
        <p:spPr bwMode="auto">
          <a:xfrm rot="21000214">
            <a:off x="284322" y="258494"/>
            <a:ext cx="3256770" cy="3184397"/>
          </a:xfrm>
          <a:prstGeom prst="rect">
            <a:avLst/>
          </a:prstGeom>
          <a:noFill/>
          <a:ln>
            <a:solidFill>
              <a:schemeClr val="tx1"/>
            </a:solidFill>
          </a:ln>
        </p:spPr>
      </p:pic>
      <p:sp>
        <p:nvSpPr>
          <p:cNvPr id="4" name="TextBox 3"/>
          <p:cNvSpPr txBox="1"/>
          <p:nvPr/>
        </p:nvSpPr>
        <p:spPr>
          <a:xfrm>
            <a:off x="1295400" y="533400"/>
            <a:ext cx="3182280" cy="523220"/>
          </a:xfrm>
          <a:prstGeom prst="rect">
            <a:avLst/>
          </a:prstGeom>
          <a:solidFill>
            <a:schemeClr val="bg1"/>
          </a:solidFill>
          <a:ln>
            <a:solidFill>
              <a:schemeClr val="tx1"/>
            </a:solidFill>
          </a:ln>
        </p:spPr>
        <p:txBody>
          <a:bodyPr wrap="square" rtlCol="0">
            <a:spAutoFit/>
          </a:bodyPr>
          <a:lstStyle/>
          <a:p>
            <a:r>
              <a:rPr lang="en-US" sz="2800" dirty="0" smtClean="0"/>
              <a:t>Indoor presentation</a:t>
            </a:r>
          </a:p>
        </p:txBody>
      </p:sp>
      <p:sp>
        <p:nvSpPr>
          <p:cNvPr id="5" name="TextBox 4"/>
          <p:cNvSpPr txBox="1"/>
          <p:nvPr/>
        </p:nvSpPr>
        <p:spPr>
          <a:xfrm>
            <a:off x="3429001" y="2003092"/>
            <a:ext cx="2057399" cy="1384995"/>
          </a:xfrm>
          <a:prstGeom prst="rect">
            <a:avLst/>
          </a:prstGeom>
          <a:solidFill>
            <a:schemeClr val="bg1"/>
          </a:solidFill>
          <a:ln>
            <a:solidFill>
              <a:schemeClr val="tx1"/>
            </a:solidFill>
          </a:ln>
        </p:spPr>
        <p:txBody>
          <a:bodyPr wrap="square" rtlCol="0">
            <a:spAutoFit/>
          </a:bodyPr>
          <a:lstStyle/>
          <a:p>
            <a:r>
              <a:rPr lang="en-US" sz="2800" dirty="0" smtClean="0"/>
              <a:t>Outdoors hands-on practice</a:t>
            </a:r>
            <a:endParaRPr lang="en-US" sz="2800" dirty="0"/>
          </a:p>
        </p:txBody>
      </p:sp>
    </p:spTree>
    <p:extLst>
      <p:ext uri="{BB962C8B-B14F-4D97-AF65-F5344CB8AC3E}">
        <p14:creationId xmlns="" xmlns:p14="http://schemas.microsoft.com/office/powerpoint/2010/main" val="4853441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to put blazes</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ape.jpg"/>
          <p:cNvPicPr>
            <a:picLocks noChangeAspect="1"/>
          </p:cNvPicPr>
          <p:nvPr/>
        </p:nvPicPr>
        <p:blipFill>
          <a:blip r:embed="rId3" cstate="print"/>
          <a:stretch>
            <a:fillRect/>
          </a:stretch>
        </p:blipFill>
        <p:spPr>
          <a:xfrm rot="20909220">
            <a:off x="352820" y="400643"/>
            <a:ext cx="2873131" cy="3825072"/>
          </a:xfrm>
          <a:prstGeom prst="rect">
            <a:avLst/>
          </a:prstGeom>
          <a:ln w="19050">
            <a:solidFill>
              <a:schemeClr val="tx1"/>
            </a:solidFill>
          </a:ln>
        </p:spPr>
      </p:pic>
      <p:pic>
        <p:nvPicPr>
          <p:cNvPr id="5" name="Picture 4" descr="paint.jpg"/>
          <p:cNvPicPr>
            <a:picLocks noChangeAspect="1"/>
          </p:cNvPicPr>
          <p:nvPr/>
        </p:nvPicPr>
        <p:blipFill>
          <a:blip r:embed="rId4" cstate="print"/>
          <a:stretch>
            <a:fillRect/>
          </a:stretch>
        </p:blipFill>
        <p:spPr>
          <a:xfrm rot="283089">
            <a:off x="2819400" y="1447800"/>
            <a:ext cx="3096773" cy="4124775"/>
          </a:xfrm>
          <a:prstGeom prst="rect">
            <a:avLst/>
          </a:prstGeom>
          <a:ln w="19050">
            <a:solidFill>
              <a:schemeClr val="tx1"/>
            </a:solidFill>
          </a:ln>
        </p:spPr>
      </p:pic>
      <p:pic>
        <p:nvPicPr>
          <p:cNvPr id="6" name="Picture 5" descr="done.jpg"/>
          <p:cNvPicPr>
            <a:picLocks noChangeAspect="1"/>
          </p:cNvPicPr>
          <p:nvPr/>
        </p:nvPicPr>
        <p:blipFill>
          <a:blip r:embed="rId5" cstate="print"/>
          <a:stretch>
            <a:fillRect/>
          </a:stretch>
        </p:blipFill>
        <p:spPr>
          <a:xfrm>
            <a:off x="5867400" y="2514600"/>
            <a:ext cx="3045542" cy="4008720"/>
          </a:xfrm>
          <a:prstGeom prst="rect">
            <a:avLst/>
          </a:prstGeom>
          <a:ln w="19050">
            <a:solidFill>
              <a:schemeClr val="tx1"/>
            </a:solid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85800" y="381000"/>
            <a:ext cx="7772400" cy="914400"/>
          </a:xfrm>
        </p:spPr>
        <p:txBody>
          <a:bodyPr/>
          <a:lstStyle/>
          <a:p>
            <a:pPr eaLnBrk="1" hangingPunct="1">
              <a:spcAft>
                <a:spcPct val="15000"/>
              </a:spcAft>
            </a:pPr>
            <a:r>
              <a:rPr lang="en-US" dirty="0" smtClean="0">
                <a:solidFill>
                  <a:srgbClr val="000000"/>
                </a:solidFill>
              </a:rPr>
              <a:t>Paint Blazing Tools</a:t>
            </a:r>
          </a:p>
        </p:txBody>
      </p:sp>
      <p:sp>
        <p:nvSpPr>
          <p:cNvPr id="15363" name="Content Placeholder 2"/>
          <p:cNvSpPr>
            <a:spLocks noGrp="1"/>
          </p:cNvSpPr>
          <p:nvPr>
            <p:ph idx="1"/>
          </p:nvPr>
        </p:nvSpPr>
        <p:spPr>
          <a:xfrm>
            <a:off x="685800" y="1600200"/>
            <a:ext cx="4343400" cy="4495800"/>
          </a:xfrm>
        </p:spPr>
        <p:txBody>
          <a:bodyPr>
            <a:normAutofit/>
          </a:bodyPr>
          <a:lstStyle/>
          <a:p>
            <a:pPr eaLnBrk="1" hangingPunct="1"/>
            <a:r>
              <a:rPr lang="en-US" sz="2800" dirty="0" smtClean="0"/>
              <a:t>Scraper</a:t>
            </a:r>
          </a:p>
          <a:p>
            <a:pPr eaLnBrk="1" hangingPunct="1"/>
            <a:r>
              <a:rPr lang="en-US" sz="2800" dirty="0" smtClean="0"/>
              <a:t>Brush – 1 to 1.5 inch wide with cup and plastic wrap</a:t>
            </a:r>
          </a:p>
          <a:p>
            <a:pPr eaLnBrk="1" hangingPunct="1"/>
            <a:r>
              <a:rPr lang="en-US" sz="2800" dirty="0" smtClean="0"/>
              <a:t>Paint in screw top jar</a:t>
            </a:r>
          </a:p>
          <a:p>
            <a:pPr eaLnBrk="1" hangingPunct="1"/>
            <a:r>
              <a:rPr lang="en-US" sz="2800" dirty="0" smtClean="0"/>
              <a:t>Template</a:t>
            </a:r>
          </a:p>
          <a:p>
            <a:pPr eaLnBrk="1" hangingPunct="1"/>
            <a:r>
              <a:rPr lang="en-US" sz="2800" dirty="0" smtClean="0"/>
              <a:t>Equalizing spray paint (gray and brown)</a:t>
            </a:r>
          </a:p>
          <a:p>
            <a:pPr eaLnBrk="1" hangingPunct="1"/>
            <a:r>
              <a:rPr lang="en-US" sz="2800" dirty="0" smtClean="0"/>
              <a:t>Rags, disposable gloves</a:t>
            </a:r>
          </a:p>
          <a:p>
            <a:pPr eaLnBrk="1" hangingPunct="1"/>
            <a:r>
              <a:rPr lang="en-US" sz="2800" dirty="0" smtClean="0"/>
              <a:t>Plastic bag(s)</a:t>
            </a:r>
          </a:p>
          <a:p>
            <a:pPr eaLnBrk="1" hangingPunct="1"/>
            <a:endParaRPr lang="en-US" sz="2800" dirty="0" smtClean="0"/>
          </a:p>
          <a:p>
            <a:pPr eaLnBrk="1" hangingPunct="1"/>
            <a:endParaRPr lang="en-US" sz="2800" dirty="0" smtClean="0">
              <a:latin typeface="Interstate-Light" pitchFamily="2" charset="0"/>
            </a:endParaRPr>
          </a:p>
          <a:p>
            <a:pPr eaLnBrk="1" hangingPunct="1"/>
            <a:endParaRPr lang="en-US" sz="2800" dirty="0" smtClean="0">
              <a:latin typeface="Interstate-Light" pitchFamily="2" charset="0"/>
            </a:endParaRPr>
          </a:p>
          <a:p>
            <a:pPr eaLnBrk="1" hangingPunct="1"/>
            <a:endParaRPr lang="en-US" dirty="0" smtClean="0"/>
          </a:p>
          <a:p>
            <a:pPr eaLnBrk="1" hangingPunct="1"/>
            <a:endParaRPr lang="en-US" dirty="0" smtClean="0"/>
          </a:p>
          <a:p>
            <a:pPr eaLnBrk="1" hangingPunct="1"/>
            <a:endParaRPr lang="en-US" dirty="0" smtClean="0"/>
          </a:p>
        </p:txBody>
      </p:sp>
      <p:pic>
        <p:nvPicPr>
          <p:cNvPr id="15364"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638800" y="2057400"/>
            <a:ext cx="2954338" cy="2516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22486663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00600" cy="1143000"/>
          </a:xfrm>
        </p:spPr>
        <p:txBody>
          <a:bodyPr/>
          <a:lstStyle/>
          <a:p>
            <a:r>
              <a:rPr lang="en-US" dirty="0" smtClean="0"/>
              <a:t>Tag Blazing Tools</a:t>
            </a:r>
            <a:endParaRPr lang="en-US" dirty="0"/>
          </a:p>
        </p:txBody>
      </p:sp>
      <p:sp>
        <p:nvSpPr>
          <p:cNvPr id="3" name="Content Placeholder 2"/>
          <p:cNvSpPr>
            <a:spLocks noGrp="1"/>
          </p:cNvSpPr>
          <p:nvPr>
            <p:ph idx="1"/>
          </p:nvPr>
        </p:nvSpPr>
        <p:spPr>
          <a:xfrm>
            <a:off x="685800" y="1600200"/>
            <a:ext cx="3276600" cy="4525963"/>
          </a:xfrm>
        </p:spPr>
        <p:txBody>
          <a:bodyPr/>
          <a:lstStyle/>
          <a:p>
            <a:r>
              <a:rPr lang="en-US" dirty="0" smtClean="0"/>
              <a:t>Hammer</a:t>
            </a:r>
          </a:p>
          <a:p>
            <a:r>
              <a:rPr lang="en-US" dirty="0" smtClean="0"/>
              <a:t>Nails</a:t>
            </a:r>
            <a:endParaRPr lang="en-US" dirty="0" smtClean="0"/>
          </a:p>
          <a:p>
            <a:r>
              <a:rPr lang="en-US" dirty="0" smtClean="0"/>
              <a:t>Tags</a:t>
            </a:r>
          </a:p>
          <a:p>
            <a:r>
              <a:rPr lang="en-US" dirty="0" smtClean="0"/>
              <a:t>Pouch</a:t>
            </a:r>
            <a:endParaRPr lang="en-US" dirty="0"/>
          </a:p>
        </p:txBody>
      </p:sp>
      <p:pic>
        <p:nvPicPr>
          <p:cNvPr id="96259" name="Picture 3" descr="C:\Users\Jane\Desktop\Pictures\TC\For TM 101\IMG_0497.JPG"/>
          <p:cNvPicPr>
            <a:picLocks noChangeAspect="1" noChangeArrowheads="1"/>
          </p:cNvPicPr>
          <p:nvPr/>
        </p:nvPicPr>
        <p:blipFill>
          <a:blip r:embed="rId3" cstate="print"/>
          <a:srcRect/>
          <a:stretch>
            <a:fillRect/>
          </a:stretch>
        </p:blipFill>
        <p:spPr bwMode="auto">
          <a:xfrm>
            <a:off x="3962400" y="1600200"/>
            <a:ext cx="4594790" cy="4299296"/>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417513" y="602834"/>
            <a:ext cx="8280400"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lgn="ctr">
              <a:spcAft>
                <a:spcPct val="15000"/>
              </a:spcAft>
            </a:pPr>
            <a:r>
              <a:rPr lang="en-US" sz="4400" dirty="0">
                <a:solidFill>
                  <a:srgbClr val="000000"/>
                </a:solidFill>
                <a:latin typeface="+mn-lt"/>
              </a:rPr>
              <a:t>Tag Blazes</a:t>
            </a:r>
          </a:p>
        </p:txBody>
      </p:sp>
      <p:sp>
        <p:nvSpPr>
          <p:cNvPr id="10244" name="Rectangle 4" descr="60%"/>
          <p:cNvSpPr>
            <a:spLocks noChangeArrowheads="1"/>
          </p:cNvSpPr>
          <p:nvPr/>
        </p:nvSpPr>
        <p:spPr bwMode="auto">
          <a:xfrm>
            <a:off x="5637213" y="2343150"/>
            <a:ext cx="977900" cy="3051175"/>
          </a:xfrm>
          <a:prstGeom prst="rect">
            <a:avLst/>
          </a:prstGeom>
          <a:pattFill prst="pct60">
            <a:fgClr>
              <a:srgbClr val="B35800"/>
            </a:fgClr>
            <a:bgClr>
              <a:srgbClr val="FBD128"/>
            </a:bgClr>
          </a:patt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82442" tIns="41221" rIns="82442" bIns="41221" anchor="ctr"/>
          <a:lstStyle/>
          <a:p>
            <a:pPr eaLnBrk="0" hangingPunct="0"/>
            <a:endParaRPr lang="en-US"/>
          </a:p>
        </p:txBody>
      </p:sp>
      <p:sp>
        <p:nvSpPr>
          <p:cNvPr id="10245" name="Freeform 5"/>
          <p:cNvSpPr>
            <a:spLocks/>
          </p:cNvSpPr>
          <p:nvPr/>
        </p:nvSpPr>
        <p:spPr bwMode="auto">
          <a:xfrm>
            <a:off x="6324600" y="3152775"/>
            <a:ext cx="0" cy="0"/>
          </a:xfrm>
          <a:custGeom>
            <a:avLst/>
            <a:gdLst>
              <a:gd name="T0" fmla="*/ 0 60000 65536"/>
              <a:gd name="T1" fmla="*/ 0 60000 65536"/>
              <a:gd name="T2" fmla="*/ 0 60000 65536"/>
              <a:gd name="T3" fmla="*/ 0 60000 65536"/>
              <a:gd name="T4" fmla="*/ 0 60000 65536"/>
            </a:gdLst>
            <a:ahLst/>
            <a:cxnLst>
              <a:cxn ang="T0">
                <a:pos x="0" y="0"/>
              </a:cxn>
              <a:cxn ang="T1">
                <a:pos x="0" y="0"/>
              </a:cxn>
              <a:cxn ang="T2">
                <a:pos x="0" y="0"/>
              </a:cxn>
              <a:cxn ang="T3">
                <a:pos x="0" y="0"/>
              </a:cxn>
              <a:cxn ang="T4">
                <a:pos x="0" y="0"/>
              </a:cxn>
            </a:cxnLst>
            <a:rect l="0" t="0" r="0" b="0"/>
            <a:pathLst>
              <a:path>
                <a:moveTo>
                  <a:pt x="0" y="0"/>
                </a:moveTo>
                <a:lnTo>
                  <a:pt x="0" y="0"/>
                </a:lnTo>
              </a:path>
            </a:pathLst>
          </a:cu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lIns="82442" tIns="41221" rIns="82442" bIns="41221"/>
          <a:lstStyle/>
          <a:p>
            <a:endParaRPr lang="en-US"/>
          </a:p>
        </p:txBody>
      </p:sp>
      <p:sp>
        <p:nvSpPr>
          <p:cNvPr id="10246" name="Freeform 6"/>
          <p:cNvSpPr>
            <a:spLocks noChangeArrowheads="1"/>
          </p:cNvSpPr>
          <p:nvPr/>
        </p:nvSpPr>
        <p:spPr bwMode="auto">
          <a:xfrm>
            <a:off x="6602413" y="2316163"/>
            <a:ext cx="19050" cy="3065462"/>
          </a:xfrm>
          <a:custGeom>
            <a:avLst/>
            <a:gdLst>
              <a:gd name="T0" fmla="*/ 2147483647 w 13"/>
              <a:gd name="T1" fmla="*/ 2147483647 h 2179"/>
              <a:gd name="T2" fmla="*/ 0 w 13"/>
              <a:gd name="T3" fmla="*/ 2147483647 h 2179"/>
              <a:gd name="T4" fmla="*/ 0 w 13"/>
              <a:gd name="T5" fmla="*/ 0 h 2179"/>
              <a:gd name="T6" fmla="*/ 2147483647 w 13"/>
              <a:gd name="T7" fmla="*/ 0 h 2179"/>
              <a:gd name="T8" fmla="*/ 0 60000 65536"/>
              <a:gd name="T9" fmla="*/ 0 60000 65536"/>
              <a:gd name="T10" fmla="*/ 0 60000 65536"/>
              <a:gd name="T11" fmla="*/ 0 60000 65536"/>
              <a:gd name="T12" fmla="*/ 0 w 13"/>
              <a:gd name="T13" fmla="*/ 0 h 2179"/>
              <a:gd name="T14" fmla="*/ 13 w 13"/>
              <a:gd name="T15" fmla="*/ 2179 h 2179"/>
            </a:gdLst>
            <a:ahLst/>
            <a:cxnLst>
              <a:cxn ang="T8">
                <a:pos x="T0" y="T1"/>
              </a:cxn>
              <a:cxn ang="T9">
                <a:pos x="T2" y="T3"/>
              </a:cxn>
              <a:cxn ang="T10">
                <a:pos x="T4" y="T5"/>
              </a:cxn>
              <a:cxn ang="T11">
                <a:pos x="T6" y="T7"/>
              </a:cxn>
            </a:cxnLst>
            <a:rect l="T12" t="T13" r="T14" b="T15"/>
            <a:pathLst>
              <a:path w="13" h="2179">
                <a:moveTo>
                  <a:pt x="13" y="2179"/>
                </a:moveTo>
                <a:lnTo>
                  <a:pt x="0" y="2179"/>
                </a:lnTo>
                <a:lnTo>
                  <a:pt x="0" y="0"/>
                </a:lnTo>
                <a:lnTo>
                  <a:pt x="13" y="0"/>
                </a:ln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lIns="82442" tIns="41221" rIns="82442" bIns="41221"/>
          <a:lstStyle/>
          <a:p>
            <a:endParaRPr lang="en-US"/>
          </a:p>
        </p:txBody>
      </p:sp>
      <p:sp>
        <p:nvSpPr>
          <p:cNvPr id="10247" name="Freeform 7"/>
          <p:cNvSpPr>
            <a:spLocks noChangeArrowheads="1"/>
          </p:cNvSpPr>
          <p:nvPr/>
        </p:nvSpPr>
        <p:spPr bwMode="auto">
          <a:xfrm>
            <a:off x="5900738" y="4797425"/>
            <a:ext cx="1133475" cy="36513"/>
          </a:xfrm>
          <a:custGeom>
            <a:avLst/>
            <a:gdLst>
              <a:gd name="T0" fmla="*/ 2147483647 w 781"/>
              <a:gd name="T1" fmla="*/ 0 h 26"/>
              <a:gd name="T2" fmla="*/ 2147483647 w 781"/>
              <a:gd name="T3" fmla="*/ 2147483647 h 26"/>
              <a:gd name="T4" fmla="*/ 0 w 781"/>
              <a:gd name="T5" fmla="*/ 2147483647 h 26"/>
              <a:gd name="T6" fmla="*/ 0 w 781"/>
              <a:gd name="T7" fmla="*/ 0 h 26"/>
              <a:gd name="T8" fmla="*/ 0 60000 65536"/>
              <a:gd name="T9" fmla="*/ 0 60000 65536"/>
              <a:gd name="T10" fmla="*/ 0 60000 65536"/>
              <a:gd name="T11" fmla="*/ 0 60000 65536"/>
              <a:gd name="T12" fmla="*/ 0 w 781"/>
              <a:gd name="T13" fmla="*/ 0 h 26"/>
              <a:gd name="T14" fmla="*/ 781 w 781"/>
              <a:gd name="T15" fmla="*/ 26 h 26"/>
            </a:gdLst>
            <a:ahLst/>
            <a:cxnLst>
              <a:cxn ang="T8">
                <a:pos x="T0" y="T1"/>
              </a:cxn>
              <a:cxn ang="T9">
                <a:pos x="T2" y="T3"/>
              </a:cxn>
              <a:cxn ang="T10">
                <a:pos x="T4" y="T5"/>
              </a:cxn>
              <a:cxn ang="T11">
                <a:pos x="T6" y="T7"/>
              </a:cxn>
            </a:cxnLst>
            <a:rect l="T12" t="T13" r="T14" b="T15"/>
            <a:pathLst>
              <a:path w="781" h="26">
                <a:moveTo>
                  <a:pt x="781" y="0"/>
                </a:moveTo>
                <a:lnTo>
                  <a:pt x="781" y="26"/>
                </a:lnTo>
                <a:lnTo>
                  <a:pt x="0" y="26"/>
                </a:lnTo>
                <a:lnTo>
                  <a:pt x="0" y="0"/>
                </a:ln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lIns="82442" tIns="41221" rIns="82442" bIns="41221"/>
          <a:lstStyle/>
          <a:p>
            <a:endParaRPr lang="en-US"/>
          </a:p>
        </p:txBody>
      </p:sp>
      <p:sp>
        <p:nvSpPr>
          <p:cNvPr id="10248" name="Freeform 8"/>
          <p:cNvSpPr>
            <a:spLocks noChangeArrowheads="1"/>
          </p:cNvSpPr>
          <p:nvPr/>
        </p:nvSpPr>
        <p:spPr bwMode="auto">
          <a:xfrm>
            <a:off x="7023100" y="4686300"/>
            <a:ext cx="39688" cy="277813"/>
          </a:xfrm>
          <a:custGeom>
            <a:avLst/>
            <a:gdLst>
              <a:gd name="T0" fmla="*/ 2147483647 w 27"/>
              <a:gd name="T1" fmla="*/ 2147483647 h 198"/>
              <a:gd name="T2" fmla="*/ 2147483647 w 27"/>
              <a:gd name="T3" fmla="*/ 2147483647 h 198"/>
              <a:gd name="T4" fmla="*/ 0 w 27"/>
              <a:gd name="T5" fmla="*/ 2147483647 h 198"/>
              <a:gd name="T6" fmla="*/ 0 w 27"/>
              <a:gd name="T7" fmla="*/ 2147483647 h 198"/>
              <a:gd name="T8" fmla="*/ 0 w 27"/>
              <a:gd name="T9" fmla="*/ 0 h 198"/>
              <a:gd name="T10" fmla="*/ 2147483647 w 27"/>
              <a:gd name="T11" fmla="*/ 0 h 198"/>
              <a:gd name="T12" fmla="*/ 0 60000 65536"/>
              <a:gd name="T13" fmla="*/ 0 60000 65536"/>
              <a:gd name="T14" fmla="*/ 0 60000 65536"/>
              <a:gd name="T15" fmla="*/ 0 60000 65536"/>
              <a:gd name="T16" fmla="*/ 0 60000 65536"/>
              <a:gd name="T17" fmla="*/ 0 60000 65536"/>
              <a:gd name="T18" fmla="*/ 0 w 27"/>
              <a:gd name="T19" fmla="*/ 0 h 198"/>
              <a:gd name="T20" fmla="*/ 27 w 27"/>
              <a:gd name="T21" fmla="*/ 198 h 198"/>
            </a:gdLst>
            <a:ahLst/>
            <a:cxnLst>
              <a:cxn ang="T12">
                <a:pos x="T0" y="T1"/>
              </a:cxn>
              <a:cxn ang="T13">
                <a:pos x="T2" y="T3"/>
              </a:cxn>
              <a:cxn ang="T14">
                <a:pos x="T4" y="T5"/>
              </a:cxn>
              <a:cxn ang="T15">
                <a:pos x="T6" y="T7"/>
              </a:cxn>
              <a:cxn ang="T16">
                <a:pos x="T8" y="T9"/>
              </a:cxn>
              <a:cxn ang="T17">
                <a:pos x="T10" y="T11"/>
              </a:cxn>
            </a:cxnLst>
            <a:rect l="T18" t="T19" r="T20" b="T21"/>
            <a:pathLst>
              <a:path w="27" h="198">
                <a:moveTo>
                  <a:pt x="27" y="198"/>
                </a:moveTo>
                <a:lnTo>
                  <a:pt x="27" y="198"/>
                </a:lnTo>
                <a:lnTo>
                  <a:pt x="0" y="198"/>
                </a:lnTo>
                <a:lnTo>
                  <a:pt x="0" y="0"/>
                </a:lnTo>
                <a:lnTo>
                  <a:pt x="27" y="0"/>
                </a:ln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lIns="82442" tIns="41221" rIns="82442" bIns="41221"/>
          <a:lstStyle/>
          <a:p>
            <a:endParaRPr lang="en-US"/>
          </a:p>
        </p:txBody>
      </p:sp>
      <p:sp>
        <p:nvSpPr>
          <p:cNvPr id="10249" name="Freeform 9"/>
          <p:cNvSpPr>
            <a:spLocks noChangeArrowheads="1"/>
          </p:cNvSpPr>
          <p:nvPr/>
        </p:nvSpPr>
        <p:spPr bwMode="auto">
          <a:xfrm>
            <a:off x="6859588" y="2595563"/>
            <a:ext cx="58737" cy="2508250"/>
          </a:xfrm>
          <a:custGeom>
            <a:avLst/>
            <a:gdLst>
              <a:gd name="T0" fmla="*/ 2147483647 w 26"/>
              <a:gd name="T1" fmla="*/ 2147483647 h 1783"/>
              <a:gd name="T2" fmla="*/ 0 w 26"/>
              <a:gd name="T3" fmla="*/ 2147483647 h 1783"/>
              <a:gd name="T4" fmla="*/ 0 w 26"/>
              <a:gd name="T5" fmla="*/ 0 h 1783"/>
              <a:gd name="T6" fmla="*/ 2147483647 w 26"/>
              <a:gd name="T7" fmla="*/ 0 h 1783"/>
              <a:gd name="T8" fmla="*/ 0 60000 65536"/>
              <a:gd name="T9" fmla="*/ 0 60000 65536"/>
              <a:gd name="T10" fmla="*/ 0 60000 65536"/>
              <a:gd name="T11" fmla="*/ 0 60000 65536"/>
              <a:gd name="T12" fmla="*/ 0 w 26"/>
              <a:gd name="T13" fmla="*/ 0 h 1783"/>
              <a:gd name="T14" fmla="*/ 26 w 26"/>
              <a:gd name="T15" fmla="*/ 1783 h 1783"/>
            </a:gdLst>
            <a:ahLst/>
            <a:cxnLst>
              <a:cxn ang="T8">
                <a:pos x="T0" y="T1"/>
              </a:cxn>
              <a:cxn ang="T9">
                <a:pos x="T2" y="T3"/>
              </a:cxn>
              <a:cxn ang="T10">
                <a:pos x="T4" y="T5"/>
              </a:cxn>
              <a:cxn ang="T11">
                <a:pos x="T6" y="T7"/>
              </a:cxn>
            </a:cxnLst>
            <a:rect l="T12" t="T13" r="T14" b="T15"/>
            <a:pathLst>
              <a:path w="26" h="1783">
                <a:moveTo>
                  <a:pt x="26" y="1783"/>
                </a:moveTo>
                <a:lnTo>
                  <a:pt x="0" y="1783"/>
                </a:lnTo>
                <a:lnTo>
                  <a:pt x="0" y="0"/>
                </a:lnTo>
                <a:lnTo>
                  <a:pt x="26" y="0"/>
                </a:lnTo>
                <a:close/>
              </a:path>
            </a:pathLst>
          </a:cu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lIns="82442" tIns="41221" rIns="82442" bIns="41221"/>
          <a:lstStyle/>
          <a:p>
            <a:endParaRPr lang="en-US"/>
          </a:p>
        </p:txBody>
      </p:sp>
      <p:sp>
        <p:nvSpPr>
          <p:cNvPr id="10250" name="Text Box 10"/>
          <p:cNvSpPr txBox="1">
            <a:spLocks noChangeArrowheads="1"/>
          </p:cNvSpPr>
          <p:nvPr/>
        </p:nvSpPr>
        <p:spPr bwMode="auto">
          <a:xfrm>
            <a:off x="5853113" y="3695700"/>
            <a:ext cx="45561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a:solidFill>
                  <a:srgbClr val="000000"/>
                </a:solidFill>
              </a:rPr>
              <a:t>Tree</a:t>
            </a:r>
          </a:p>
        </p:txBody>
      </p:sp>
      <p:sp>
        <p:nvSpPr>
          <p:cNvPr id="10251" name="Text Box 11"/>
          <p:cNvSpPr txBox="1">
            <a:spLocks noChangeArrowheads="1"/>
          </p:cNvSpPr>
          <p:nvPr/>
        </p:nvSpPr>
        <p:spPr bwMode="auto">
          <a:xfrm>
            <a:off x="6962775" y="3495675"/>
            <a:ext cx="5603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a:solidFill>
                  <a:srgbClr val="000000"/>
                </a:solidFill>
              </a:rPr>
              <a:t>Blaze</a:t>
            </a:r>
          </a:p>
        </p:txBody>
      </p:sp>
      <p:sp>
        <p:nvSpPr>
          <p:cNvPr id="10252" name="Freeform 12"/>
          <p:cNvSpPr>
            <a:spLocks noChangeArrowheads="1"/>
          </p:cNvSpPr>
          <p:nvPr/>
        </p:nvSpPr>
        <p:spPr bwMode="auto">
          <a:xfrm>
            <a:off x="7043738" y="2408238"/>
            <a:ext cx="153987" cy="93662"/>
          </a:xfrm>
          <a:custGeom>
            <a:avLst/>
            <a:gdLst>
              <a:gd name="T0" fmla="*/ 2147483647 w 106"/>
              <a:gd name="T1" fmla="*/ 0 h 67"/>
              <a:gd name="T2" fmla="*/ 2147483647 w 106"/>
              <a:gd name="T3" fmla="*/ 2147483647 h 67"/>
              <a:gd name="T4" fmla="*/ 2147483647 w 106"/>
              <a:gd name="T5" fmla="*/ 2147483647 h 67"/>
              <a:gd name="T6" fmla="*/ 0 w 106"/>
              <a:gd name="T7" fmla="*/ 2147483647 h 67"/>
              <a:gd name="T8" fmla="*/ 0 60000 65536"/>
              <a:gd name="T9" fmla="*/ 0 60000 65536"/>
              <a:gd name="T10" fmla="*/ 0 60000 65536"/>
              <a:gd name="T11" fmla="*/ 0 60000 65536"/>
              <a:gd name="T12" fmla="*/ 0 w 106"/>
              <a:gd name="T13" fmla="*/ 0 h 67"/>
              <a:gd name="T14" fmla="*/ 106 w 106"/>
              <a:gd name="T15" fmla="*/ 67 h 67"/>
            </a:gdLst>
            <a:ahLst/>
            <a:cxnLst>
              <a:cxn ang="T8">
                <a:pos x="T0" y="T1"/>
              </a:cxn>
              <a:cxn ang="T9">
                <a:pos x="T2" y="T3"/>
              </a:cxn>
              <a:cxn ang="T10">
                <a:pos x="T4" y="T5"/>
              </a:cxn>
              <a:cxn ang="T11">
                <a:pos x="T6" y="T7"/>
              </a:cxn>
            </a:cxnLst>
            <a:rect l="T12" t="T13" r="T14" b="T15"/>
            <a:pathLst>
              <a:path w="106" h="67">
                <a:moveTo>
                  <a:pt x="106" y="0"/>
                </a:moveTo>
                <a:lnTo>
                  <a:pt x="79" y="33"/>
                </a:lnTo>
                <a:lnTo>
                  <a:pt x="106" y="67"/>
                </a:lnTo>
                <a:lnTo>
                  <a:pt x="0" y="33"/>
                </a:ln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lIns="82442" tIns="41221" rIns="82442" bIns="41221"/>
          <a:lstStyle/>
          <a:p>
            <a:endParaRPr lang="en-US"/>
          </a:p>
        </p:txBody>
      </p:sp>
      <p:sp>
        <p:nvSpPr>
          <p:cNvPr id="10253" name="Freeform 13"/>
          <p:cNvSpPr>
            <a:spLocks noChangeArrowheads="1"/>
          </p:cNvSpPr>
          <p:nvPr/>
        </p:nvSpPr>
        <p:spPr bwMode="auto">
          <a:xfrm>
            <a:off x="7150100" y="2446338"/>
            <a:ext cx="180975" cy="19050"/>
          </a:xfrm>
          <a:custGeom>
            <a:avLst/>
            <a:gdLst>
              <a:gd name="T0" fmla="*/ 2147483647 w 125"/>
              <a:gd name="T1" fmla="*/ 0 h 13"/>
              <a:gd name="T2" fmla="*/ 2147483647 w 125"/>
              <a:gd name="T3" fmla="*/ 2147483647 h 13"/>
              <a:gd name="T4" fmla="*/ 0 w 125"/>
              <a:gd name="T5" fmla="*/ 2147483647 h 13"/>
              <a:gd name="T6" fmla="*/ 0 w 125"/>
              <a:gd name="T7" fmla="*/ 0 h 13"/>
              <a:gd name="T8" fmla="*/ 0 60000 65536"/>
              <a:gd name="T9" fmla="*/ 0 60000 65536"/>
              <a:gd name="T10" fmla="*/ 0 60000 65536"/>
              <a:gd name="T11" fmla="*/ 0 60000 65536"/>
              <a:gd name="T12" fmla="*/ 0 w 125"/>
              <a:gd name="T13" fmla="*/ 0 h 13"/>
              <a:gd name="T14" fmla="*/ 125 w 125"/>
              <a:gd name="T15" fmla="*/ 13 h 13"/>
            </a:gdLst>
            <a:ahLst/>
            <a:cxnLst>
              <a:cxn ang="T8">
                <a:pos x="T0" y="T1"/>
              </a:cxn>
              <a:cxn ang="T9">
                <a:pos x="T2" y="T3"/>
              </a:cxn>
              <a:cxn ang="T10">
                <a:pos x="T4" y="T5"/>
              </a:cxn>
              <a:cxn ang="T11">
                <a:pos x="T6" y="T7"/>
              </a:cxn>
            </a:cxnLst>
            <a:rect l="T12" t="T13" r="T14" b="T15"/>
            <a:pathLst>
              <a:path w="125" h="13">
                <a:moveTo>
                  <a:pt x="125" y="0"/>
                </a:moveTo>
                <a:lnTo>
                  <a:pt x="125" y="13"/>
                </a:lnTo>
                <a:lnTo>
                  <a:pt x="0" y="13"/>
                </a:lnTo>
                <a:lnTo>
                  <a:pt x="0" y="0"/>
                </a:ln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lIns="82442" tIns="41221" rIns="82442" bIns="41221"/>
          <a:lstStyle/>
          <a:p>
            <a:endParaRPr lang="en-US"/>
          </a:p>
        </p:txBody>
      </p:sp>
      <p:sp>
        <p:nvSpPr>
          <p:cNvPr id="10254" name="Freeform 14"/>
          <p:cNvSpPr>
            <a:spLocks noChangeArrowheads="1"/>
          </p:cNvSpPr>
          <p:nvPr/>
        </p:nvSpPr>
        <p:spPr bwMode="auto">
          <a:xfrm>
            <a:off x="6457950" y="2408238"/>
            <a:ext cx="153988" cy="93662"/>
          </a:xfrm>
          <a:custGeom>
            <a:avLst/>
            <a:gdLst>
              <a:gd name="T0" fmla="*/ 0 w 106"/>
              <a:gd name="T1" fmla="*/ 2147483647 h 67"/>
              <a:gd name="T2" fmla="*/ 2147483647 w 106"/>
              <a:gd name="T3" fmla="*/ 2147483647 h 67"/>
              <a:gd name="T4" fmla="*/ 0 w 106"/>
              <a:gd name="T5" fmla="*/ 0 h 67"/>
              <a:gd name="T6" fmla="*/ 2147483647 w 106"/>
              <a:gd name="T7" fmla="*/ 2147483647 h 67"/>
              <a:gd name="T8" fmla="*/ 0 60000 65536"/>
              <a:gd name="T9" fmla="*/ 0 60000 65536"/>
              <a:gd name="T10" fmla="*/ 0 60000 65536"/>
              <a:gd name="T11" fmla="*/ 0 60000 65536"/>
              <a:gd name="T12" fmla="*/ 0 w 106"/>
              <a:gd name="T13" fmla="*/ 0 h 67"/>
              <a:gd name="T14" fmla="*/ 106 w 106"/>
              <a:gd name="T15" fmla="*/ 67 h 67"/>
            </a:gdLst>
            <a:ahLst/>
            <a:cxnLst>
              <a:cxn ang="T8">
                <a:pos x="T0" y="T1"/>
              </a:cxn>
              <a:cxn ang="T9">
                <a:pos x="T2" y="T3"/>
              </a:cxn>
              <a:cxn ang="T10">
                <a:pos x="T4" y="T5"/>
              </a:cxn>
              <a:cxn ang="T11">
                <a:pos x="T6" y="T7"/>
              </a:cxn>
            </a:cxnLst>
            <a:rect l="T12" t="T13" r="T14" b="T15"/>
            <a:pathLst>
              <a:path w="106" h="67">
                <a:moveTo>
                  <a:pt x="0" y="67"/>
                </a:moveTo>
                <a:lnTo>
                  <a:pt x="27" y="33"/>
                </a:lnTo>
                <a:lnTo>
                  <a:pt x="0" y="0"/>
                </a:lnTo>
                <a:lnTo>
                  <a:pt x="106" y="33"/>
                </a:ln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lIns="82442" tIns="41221" rIns="82442" bIns="41221"/>
          <a:lstStyle/>
          <a:p>
            <a:endParaRPr lang="en-US"/>
          </a:p>
        </p:txBody>
      </p:sp>
      <p:sp>
        <p:nvSpPr>
          <p:cNvPr id="10255" name="Freeform 15"/>
          <p:cNvSpPr>
            <a:spLocks noChangeArrowheads="1"/>
          </p:cNvSpPr>
          <p:nvPr/>
        </p:nvSpPr>
        <p:spPr bwMode="auto">
          <a:xfrm>
            <a:off x="6324600" y="2446338"/>
            <a:ext cx="180975" cy="19050"/>
          </a:xfrm>
          <a:custGeom>
            <a:avLst/>
            <a:gdLst>
              <a:gd name="T0" fmla="*/ 0 w 125"/>
              <a:gd name="T1" fmla="*/ 2147483647 h 13"/>
              <a:gd name="T2" fmla="*/ 0 w 125"/>
              <a:gd name="T3" fmla="*/ 0 h 13"/>
              <a:gd name="T4" fmla="*/ 2147483647 w 125"/>
              <a:gd name="T5" fmla="*/ 0 h 13"/>
              <a:gd name="T6" fmla="*/ 2147483647 w 125"/>
              <a:gd name="T7" fmla="*/ 2147483647 h 13"/>
              <a:gd name="T8" fmla="*/ 0 60000 65536"/>
              <a:gd name="T9" fmla="*/ 0 60000 65536"/>
              <a:gd name="T10" fmla="*/ 0 60000 65536"/>
              <a:gd name="T11" fmla="*/ 0 60000 65536"/>
              <a:gd name="T12" fmla="*/ 0 w 125"/>
              <a:gd name="T13" fmla="*/ 0 h 13"/>
              <a:gd name="T14" fmla="*/ 125 w 125"/>
              <a:gd name="T15" fmla="*/ 13 h 13"/>
            </a:gdLst>
            <a:ahLst/>
            <a:cxnLst>
              <a:cxn ang="T8">
                <a:pos x="T0" y="T1"/>
              </a:cxn>
              <a:cxn ang="T9">
                <a:pos x="T2" y="T3"/>
              </a:cxn>
              <a:cxn ang="T10">
                <a:pos x="T4" y="T5"/>
              </a:cxn>
              <a:cxn ang="T11">
                <a:pos x="T6" y="T7"/>
              </a:cxn>
            </a:cxnLst>
            <a:rect l="T12" t="T13" r="T14" b="T15"/>
            <a:pathLst>
              <a:path w="125" h="13">
                <a:moveTo>
                  <a:pt x="0" y="13"/>
                </a:moveTo>
                <a:lnTo>
                  <a:pt x="0" y="0"/>
                </a:lnTo>
                <a:lnTo>
                  <a:pt x="125" y="0"/>
                </a:lnTo>
                <a:lnTo>
                  <a:pt x="125" y="13"/>
                </a:ln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lIns="82442" tIns="41221" rIns="82442" bIns="41221"/>
          <a:lstStyle/>
          <a:p>
            <a:endParaRPr lang="en-US"/>
          </a:p>
        </p:txBody>
      </p:sp>
      <p:sp>
        <p:nvSpPr>
          <p:cNvPr id="10256" name="Freeform 16"/>
          <p:cNvSpPr>
            <a:spLocks noChangeArrowheads="1"/>
          </p:cNvSpPr>
          <p:nvPr/>
        </p:nvSpPr>
        <p:spPr bwMode="auto">
          <a:xfrm>
            <a:off x="6313488" y="2446338"/>
            <a:ext cx="19050" cy="7937"/>
          </a:xfrm>
          <a:custGeom>
            <a:avLst/>
            <a:gdLst>
              <a:gd name="T0" fmla="*/ 2147483647 w 13"/>
              <a:gd name="T1" fmla="*/ 2147483647 h 6"/>
              <a:gd name="T2" fmla="*/ 0 w 13"/>
              <a:gd name="T3" fmla="*/ 2147483647 h 6"/>
              <a:gd name="T4" fmla="*/ 0 w 13"/>
              <a:gd name="T5" fmla="*/ 2147483647 h 6"/>
              <a:gd name="T6" fmla="*/ 2147483647 w 13"/>
              <a:gd name="T7" fmla="*/ 0 h 6"/>
              <a:gd name="T8" fmla="*/ 2147483647 w 13"/>
              <a:gd name="T9" fmla="*/ 2147483647 h 6"/>
              <a:gd name="T10" fmla="*/ 0 60000 65536"/>
              <a:gd name="T11" fmla="*/ 0 60000 65536"/>
              <a:gd name="T12" fmla="*/ 0 60000 65536"/>
              <a:gd name="T13" fmla="*/ 0 60000 65536"/>
              <a:gd name="T14" fmla="*/ 0 60000 65536"/>
              <a:gd name="T15" fmla="*/ 0 w 13"/>
              <a:gd name="T16" fmla="*/ 0 h 6"/>
              <a:gd name="T17" fmla="*/ 13 w 13"/>
              <a:gd name="T18" fmla="*/ 6 h 6"/>
            </a:gdLst>
            <a:ahLst/>
            <a:cxnLst>
              <a:cxn ang="T10">
                <a:pos x="T0" y="T1"/>
              </a:cxn>
              <a:cxn ang="T11">
                <a:pos x="T2" y="T3"/>
              </a:cxn>
              <a:cxn ang="T12">
                <a:pos x="T4" y="T5"/>
              </a:cxn>
              <a:cxn ang="T13">
                <a:pos x="T6" y="T7"/>
              </a:cxn>
              <a:cxn ang="T14">
                <a:pos x="T8" y="T9"/>
              </a:cxn>
            </a:cxnLst>
            <a:rect l="T15" t="T16" r="T17" b="T18"/>
            <a:pathLst>
              <a:path w="13" h="6">
                <a:moveTo>
                  <a:pt x="13" y="6"/>
                </a:moveTo>
                <a:lnTo>
                  <a:pt x="0" y="6"/>
                </a:lnTo>
                <a:lnTo>
                  <a:pt x="7" y="0"/>
                </a:lnTo>
                <a:lnTo>
                  <a:pt x="13" y="6"/>
                </a:ln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lIns="82442" tIns="41221" rIns="82442" bIns="41221"/>
          <a:lstStyle/>
          <a:p>
            <a:endParaRPr lang="en-US"/>
          </a:p>
        </p:txBody>
      </p:sp>
      <p:sp>
        <p:nvSpPr>
          <p:cNvPr id="10257" name="Text Box 17"/>
          <p:cNvSpPr txBox="1">
            <a:spLocks noChangeArrowheads="1"/>
          </p:cNvSpPr>
          <p:nvPr/>
        </p:nvSpPr>
        <p:spPr bwMode="auto">
          <a:xfrm>
            <a:off x="7404100" y="2309813"/>
            <a:ext cx="11255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r>
              <a:rPr lang="en-US" b="1">
                <a:solidFill>
                  <a:srgbClr val="000000"/>
                </a:solidFill>
              </a:rPr>
              <a:t>3/4 inch</a:t>
            </a:r>
          </a:p>
        </p:txBody>
      </p:sp>
      <p:sp>
        <p:nvSpPr>
          <p:cNvPr id="10258" name="Text Box 18"/>
          <p:cNvSpPr txBox="1">
            <a:spLocks noChangeArrowheads="1"/>
          </p:cNvSpPr>
          <p:nvPr/>
        </p:nvSpPr>
        <p:spPr bwMode="auto">
          <a:xfrm>
            <a:off x="7118350" y="4684713"/>
            <a:ext cx="40005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a:solidFill>
                  <a:srgbClr val="000000"/>
                </a:solidFill>
              </a:rPr>
              <a:t>Nail</a:t>
            </a:r>
          </a:p>
        </p:txBody>
      </p:sp>
      <p:sp>
        <p:nvSpPr>
          <p:cNvPr id="10259" name="Freeform 19"/>
          <p:cNvSpPr>
            <a:spLocks noChangeArrowheads="1"/>
          </p:cNvSpPr>
          <p:nvPr/>
        </p:nvSpPr>
        <p:spPr bwMode="auto">
          <a:xfrm>
            <a:off x="5891213" y="2854325"/>
            <a:ext cx="1152525" cy="38100"/>
          </a:xfrm>
          <a:custGeom>
            <a:avLst/>
            <a:gdLst>
              <a:gd name="T0" fmla="*/ 2147483647 w 794"/>
              <a:gd name="T1" fmla="*/ 0 h 27"/>
              <a:gd name="T2" fmla="*/ 2147483647 w 794"/>
              <a:gd name="T3" fmla="*/ 2147483647 h 27"/>
              <a:gd name="T4" fmla="*/ 0 w 794"/>
              <a:gd name="T5" fmla="*/ 2147483647 h 27"/>
              <a:gd name="T6" fmla="*/ 0 w 794"/>
              <a:gd name="T7" fmla="*/ 0 h 27"/>
              <a:gd name="T8" fmla="*/ 0 60000 65536"/>
              <a:gd name="T9" fmla="*/ 0 60000 65536"/>
              <a:gd name="T10" fmla="*/ 0 60000 65536"/>
              <a:gd name="T11" fmla="*/ 0 60000 65536"/>
              <a:gd name="T12" fmla="*/ 0 w 794"/>
              <a:gd name="T13" fmla="*/ 0 h 27"/>
              <a:gd name="T14" fmla="*/ 794 w 794"/>
              <a:gd name="T15" fmla="*/ 27 h 27"/>
            </a:gdLst>
            <a:ahLst/>
            <a:cxnLst>
              <a:cxn ang="T8">
                <a:pos x="T0" y="T1"/>
              </a:cxn>
              <a:cxn ang="T9">
                <a:pos x="T2" y="T3"/>
              </a:cxn>
              <a:cxn ang="T10">
                <a:pos x="T4" y="T5"/>
              </a:cxn>
              <a:cxn ang="T11">
                <a:pos x="T6" y="T7"/>
              </a:cxn>
            </a:cxnLst>
            <a:rect l="T12" t="T13" r="T14" b="T15"/>
            <a:pathLst>
              <a:path w="794" h="27">
                <a:moveTo>
                  <a:pt x="794" y="0"/>
                </a:moveTo>
                <a:lnTo>
                  <a:pt x="794" y="27"/>
                </a:lnTo>
                <a:lnTo>
                  <a:pt x="0" y="27"/>
                </a:lnTo>
                <a:lnTo>
                  <a:pt x="0" y="0"/>
                </a:ln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lIns="82442" tIns="41221" rIns="82442" bIns="41221"/>
          <a:lstStyle/>
          <a:p>
            <a:endParaRPr lang="en-US"/>
          </a:p>
        </p:txBody>
      </p:sp>
      <p:sp>
        <p:nvSpPr>
          <p:cNvPr id="10260" name="Freeform 20"/>
          <p:cNvSpPr>
            <a:spLocks noChangeArrowheads="1"/>
          </p:cNvSpPr>
          <p:nvPr/>
        </p:nvSpPr>
        <p:spPr bwMode="auto">
          <a:xfrm>
            <a:off x="7023100" y="2735263"/>
            <a:ext cx="39688" cy="277812"/>
          </a:xfrm>
          <a:custGeom>
            <a:avLst/>
            <a:gdLst>
              <a:gd name="T0" fmla="*/ 2147483647 w 27"/>
              <a:gd name="T1" fmla="*/ 2147483647 h 198"/>
              <a:gd name="T2" fmla="*/ 0 w 27"/>
              <a:gd name="T3" fmla="*/ 2147483647 h 198"/>
              <a:gd name="T4" fmla="*/ 0 w 27"/>
              <a:gd name="T5" fmla="*/ 0 h 198"/>
              <a:gd name="T6" fmla="*/ 2147483647 w 27"/>
              <a:gd name="T7" fmla="*/ 0 h 198"/>
              <a:gd name="T8" fmla="*/ 0 60000 65536"/>
              <a:gd name="T9" fmla="*/ 0 60000 65536"/>
              <a:gd name="T10" fmla="*/ 0 60000 65536"/>
              <a:gd name="T11" fmla="*/ 0 60000 65536"/>
              <a:gd name="T12" fmla="*/ 0 w 27"/>
              <a:gd name="T13" fmla="*/ 0 h 198"/>
              <a:gd name="T14" fmla="*/ 27 w 27"/>
              <a:gd name="T15" fmla="*/ 198 h 198"/>
            </a:gdLst>
            <a:ahLst/>
            <a:cxnLst>
              <a:cxn ang="T8">
                <a:pos x="T0" y="T1"/>
              </a:cxn>
              <a:cxn ang="T9">
                <a:pos x="T2" y="T3"/>
              </a:cxn>
              <a:cxn ang="T10">
                <a:pos x="T4" y="T5"/>
              </a:cxn>
              <a:cxn ang="T11">
                <a:pos x="T6" y="T7"/>
              </a:cxn>
            </a:cxnLst>
            <a:rect l="T12" t="T13" r="T14" b="T15"/>
            <a:pathLst>
              <a:path w="27" h="198">
                <a:moveTo>
                  <a:pt x="27" y="198"/>
                </a:moveTo>
                <a:lnTo>
                  <a:pt x="0" y="198"/>
                </a:lnTo>
                <a:lnTo>
                  <a:pt x="0" y="0"/>
                </a:lnTo>
                <a:lnTo>
                  <a:pt x="27" y="0"/>
                </a:ln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lIns="82442" tIns="41221" rIns="82442" bIns="41221"/>
          <a:lstStyle/>
          <a:p>
            <a:endParaRPr lang="en-US"/>
          </a:p>
        </p:txBody>
      </p:sp>
      <p:sp>
        <p:nvSpPr>
          <p:cNvPr id="10261" name="Text Box 22"/>
          <p:cNvSpPr txBox="1">
            <a:spLocks noChangeArrowheads="1"/>
          </p:cNvSpPr>
          <p:nvPr/>
        </p:nvSpPr>
        <p:spPr bwMode="auto">
          <a:xfrm>
            <a:off x="7118350" y="2741613"/>
            <a:ext cx="4000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a:solidFill>
                  <a:srgbClr val="000000"/>
                </a:solidFill>
              </a:rPr>
              <a:t>Nail</a:t>
            </a:r>
          </a:p>
        </p:txBody>
      </p:sp>
      <p:pic>
        <p:nvPicPr>
          <p:cNvPr id="24" name="Picture 23" descr="hamtag.jpg"/>
          <p:cNvPicPr>
            <a:picLocks noChangeAspect="1"/>
          </p:cNvPicPr>
          <p:nvPr/>
        </p:nvPicPr>
        <p:blipFill>
          <a:blip r:embed="rId3" cstate="print"/>
          <a:stretch>
            <a:fillRect/>
          </a:stretch>
        </p:blipFill>
        <p:spPr>
          <a:xfrm>
            <a:off x="609600" y="1828800"/>
            <a:ext cx="4540452" cy="3733800"/>
          </a:xfrm>
          <a:prstGeom prst="rect">
            <a:avLst/>
          </a:prstGeom>
          <a:ln w="19050">
            <a:solidFill>
              <a:schemeClr val="tx1"/>
            </a:solidFill>
          </a:ln>
        </p:spPr>
      </p:pic>
    </p:spTree>
    <p:extLst>
      <p:ext uri="{BB962C8B-B14F-4D97-AF65-F5344CB8AC3E}">
        <p14:creationId xmlns="" xmlns:p14="http://schemas.microsoft.com/office/powerpoint/2010/main" val="674177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
          <p:cNvSpPr txBox="1">
            <a:spLocks noChangeArrowheads="1"/>
          </p:cNvSpPr>
          <p:nvPr/>
        </p:nvSpPr>
        <p:spPr bwMode="auto">
          <a:xfrm>
            <a:off x="417513" y="457578"/>
            <a:ext cx="8280400"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lgn="ctr">
              <a:spcAft>
                <a:spcPct val="15000"/>
              </a:spcAft>
            </a:pPr>
            <a:r>
              <a:rPr lang="en-US" sz="4400" dirty="0">
                <a:solidFill>
                  <a:srgbClr val="000000"/>
                </a:solidFill>
                <a:latin typeface="+mn-lt"/>
              </a:rPr>
              <a:t>Blazing Turns</a:t>
            </a:r>
          </a:p>
        </p:txBody>
      </p:sp>
      <p:sp>
        <p:nvSpPr>
          <p:cNvPr id="8195" name="Text Box 15"/>
          <p:cNvSpPr txBox="1">
            <a:spLocks noChangeArrowheads="1"/>
          </p:cNvSpPr>
          <p:nvPr/>
        </p:nvSpPr>
        <p:spPr bwMode="auto">
          <a:xfrm>
            <a:off x="3824288" y="4032250"/>
            <a:ext cx="222885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0" tIns="0" rIns="0" bIns="0">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dirty="0">
                <a:solidFill>
                  <a:srgbClr val="000000"/>
                </a:solidFill>
              </a:rPr>
              <a:t>Place turn blaze before the turn </a:t>
            </a:r>
          </a:p>
        </p:txBody>
      </p:sp>
      <p:sp>
        <p:nvSpPr>
          <p:cNvPr id="8196" name="Line 16"/>
          <p:cNvSpPr>
            <a:spLocks noChangeShapeType="1"/>
          </p:cNvSpPr>
          <p:nvPr/>
        </p:nvSpPr>
        <p:spPr bwMode="auto">
          <a:xfrm flipH="1" flipV="1">
            <a:off x="3951288" y="3676650"/>
            <a:ext cx="153987" cy="349250"/>
          </a:xfrm>
          <a:prstGeom prst="line">
            <a:avLst/>
          </a:prstGeom>
          <a:noFill/>
          <a:ln w="38100">
            <a:solidFill>
              <a:srgbClr val="000000"/>
            </a:solidFill>
            <a:round/>
            <a:headEnd/>
            <a:tailEnd type="triangle" w="med" len="lg"/>
          </a:ln>
          <a:extLst>
            <a:ext uri="{909E8E84-426E-40DD-AFC4-6F175D3DCCD1}">
              <a14:hiddenFill xmlns="" xmlns:a14="http://schemas.microsoft.com/office/drawing/2010/main">
                <a:noFill/>
              </a14:hiddenFill>
            </a:ext>
          </a:extLst>
        </p:spPr>
        <p:txBody>
          <a:bodyPr wrap="none" lIns="82442" tIns="41221" rIns="82442" bIns="41221"/>
          <a:lstStyle/>
          <a:p>
            <a:endParaRPr lang="en-US"/>
          </a:p>
        </p:txBody>
      </p:sp>
      <p:sp>
        <p:nvSpPr>
          <p:cNvPr id="8197" name="Text Box 17"/>
          <p:cNvSpPr txBox="1">
            <a:spLocks noChangeArrowheads="1"/>
          </p:cNvSpPr>
          <p:nvPr/>
        </p:nvSpPr>
        <p:spPr bwMode="auto">
          <a:xfrm>
            <a:off x="758825" y="2546350"/>
            <a:ext cx="1765300"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0" tIns="0" rIns="0" bIns="0">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dirty="0">
                <a:solidFill>
                  <a:srgbClr val="000000"/>
                </a:solidFill>
              </a:rPr>
              <a:t>If nothing to blaze before the turn, </a:t>
            </a:r>
            <a:r>
              <a:rPr lang="en-US" dirty="0" smtClean="0">
                <a:solidFill>
                  <a:srgbClr val="000000"/>
                </a:solidFill>
              </a:rPr>
              <a:t>place </a:t>
            </a:r>
            <a:r>
              <a:rPr lang="en-US" dirty="0">
                <a:solidFill>
                  <a:srgbClr val="000000"/>
                </a:solidFill>
              </a:rPr>
              <a:t>turn </a:t>
            </a:r>
            <a:r>
              <a:rPr lang="en-US" dirty="0" smtClean="0">
                <a:solidFill>
                  <a:srgbClr val="000000"/>
                </a:solidFill>
              </a:rPr>
              <a:t>blaze</a:t>
            </a:r>
            <a:endParaRPr lang="en-US" dirty="0">
              <a:solidFill>
                <a:srgbClr val="000000"/>
              </a:solidFill>
            </a:endParaRPr>
          </a:p>
        </p:txBody>
      </p:sp>
      <p:grpSp>
        <p:nvGrpSpPr>
          <p:cNvPr id="2" name="Group 26"/>
          <p:cNvGrpSpPr>
            <a:grpSpLocks/>
          </p:cNvGrpSpPr>
          <p:nvPr/>
        </p:nvGrpSpPr>
        <p:grpSpPr bwMode="auto">
          <a:xfrm>
            <a:off x="2463800" y="1250950"/>
            <a:ext cx="4389438" cy="5313363"/>
            <a:chOff x="1699" y="889"/>
            <a:chExt cx="3026" cy="3777"/>
          </a:xfrm>
        </p:grpSpPr>
        <p:sp>
          <p:nvSpPr>
            <p:cNvPr id="8203" name="Freeform 2" descr="90%"/>
            <p:cNvSpPr>
              <a:spLocks noChangeArrowheads="1"/>
            </p:cNvSpPr>
            <p:nvPr/>
          </p:nvSpPr>
          <p:spPr bwMode="auto">
            <a:xfrm>
              <a:off x="1699" y="1730"/>
              <a:ext cx="2921" cy="2936"/>
            </a:xfrm>
            <a:custGeom>
              <a:avLst/>
              <a:gdLst>
                <a:gd name="T0" fmla="*/ 3 w 2921"/>
                <a:gd name="T1" fmla="*/ 2934 h 2936"/>
                <a:gd name="T2" fmla="*/ 288 w 2921"/>
                <a:gd name="T3" fmla="*/ 724 h 2936"/>
                <a:gd name="T4" fmla="*/ 496 w 2921"/>
                <a:gd name="T5" fmla="*/ 309 h 2936"/>
                <a:gd name="T6" fmla="*/ 782 w 2921"/>
                <a:gd name="T7" fmla="*/ 173 h 2936"/>
                <a:gd name="T8" fmla="*/ 2909 w 2921"/>
                <a:gd name="T9" fmla="*/ 0 h 2936"/>
                <a:gd name="T10" fmla="*/ 2915 w 2921"/>
                <a:gd name="T11" fmla="*/ 167 h 2936"/>
                <a:gd name="T12" fmla="*/ 1118 w 2921"/>
                <a:gd name="T13" fmla="*/ 309 h 2936"/>
                <a:gd name="T14" fmla="*/ 782 w 2921"/>
                <a:gd name="T15" fmla="*/ 518 h 2936"/>
                <a:gd name="T16" fmla="*/ 782 w 2921"/>
                <a:gd name="T17" fmla="*/ 2936 h 2936"/>
                <a:gd name="T18" fmla="*/ 3 w 2921"/>
                <a:gd name="T19" fmla="*/ 2934 h 29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21"/>
                <a:gd name="T31" fmla="*/ 0 h 2936"/>
                <a:gd name="T32" fmla="*/ 2921 w 2921"/>
                <a:gd name="T33" fmla="*/ 2936 h 29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21" h="2936">
                  <a:moveTo>
                    <a:pt x="3" y="2934"/>
                  </a:moveTo>
                  <a:cubicBezTo>
                    <a:pt x="3" y="2934"/>
                    <a:pt x="0" y="1604"/>
                    <a:pt x="288" y="724"/>
                  </a:cubicBezTo>
                  <a:cubicBezTo>
                    <a:pt x="341" y="559"/>
                    <a:pt x="428" y="411"/>
                    <a:pt x="496" y="309"/>
                  </a:cubicBezTo>
                  <a:cubicBezTo>
                    <a:pt x="527" y="261"/>
                    <a:pt x="704" y="208"/>
                    <a:pt x="782" y="173"/>
                  </a:cubicBezTo>
                  <a:cubicBezTo>
                    <a:pt x="1119" y="24"/>
                    <a:pt x="2543" y="34"/>
                    <a:pt x="2909" y="0"/>
                  </a:cubicBezTo>
                  <a:cubicBezTo>
                    <a:pt x="2914" y="51"/>
                    <a:pt x="2921" y="167"/>
                    <a:pt x="2915" y="167"/>
                  </a:cubicBezTo>
                  <a:cubicBezTo>
                    <a:pt x="2918" y="200"/>
                    <a:pt x="1433" y="201"/>
                    <a:pt x="1118" y="309"/>
                  </a:cubicBezTo>
                  <a:cubicBezTo>
                    <a:pt x="1039" y="335"/>
                    <a:pt x="812" y="462"/>
                    <a:pt x="782" y="518"/>
                  </a:cubicBezTo>
                  <a:cubicBezTo>
                    <a:pt x="541" y="968"/>
                    <a:pt x="782" y="2332"/>
                    <a:pt x="782" y="2936"/>
                  </a:cubicBezTo>
                  <a:cubicBezTo>
                    <a:pt x="662" y="2936"/>
                    <a:pt x="3" y="2934"/>
                    <a:pt x="3" y="2934"/>
                  </a:cubicBezTo>
                  <a:close/>
                </a:path>
              </a:pathLst>
            </a:custGeom>
            <a:pattFill prst="pct90">
              <a:fgClr>
                <a:srgbClr val="FFAD2C"/>
              </a:fgClr>
              <a:bgClr>
                <a:srgbClr val="FFFFFF"/>
              </a:bgClr>
            </a:pattFill>
            <a:ln>
              <a:noFill/>
            </a:ln>
            <a:extLs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grpSp>
          <p:nvGrpSpPr>
            <p:cNvPr id="3" name="Group 24"/>
            <p:cNvGrpSpPr>
              <a:grpSpLocks/>
            </p:cNvGrpSpPr>
            <p:nvPr/>
          </p:nvGrpSpPr>
          <p:grpSpPr bwMode="auto">
            <a:xfrm>
              <a:off x="2345" y="1496"/>
              <a:ext cx="686" cy="1048"/>
              <a:chOff x="2345" y="1496"/>
              <a:chExt cx="686" cy="1048"/>
            </a:xfrm>
          </p:grpSpPr>
          <p:sp>
            <p:nvSpPr>
              <p:cNvPr id="8215" name="Rectangle 4"/>
              <p:cNvSpPr>
                <a:spLocks noChangeArrowheads="1"/>
              </p:cNvSpPr>
              <p:nvPr/>
            </p:nvSpPr>
            <p:spPr bwMode="auto">
              <a:xfrm>
                <a:off x="2546" y="1898"/>
                <a:ext cx="283" cy="646"/>
              </a:xfrm>
              <a:prstGeom prst="rect">
                <a:avLst/>
              </a:prstGeom>
              <a:gradFill rotWithShape="0">
                <a:gsLst>
                  <a:gs pos="0">
                    <a:srgbClr val="B35800"/>
                  </a:gs>
                  <a:gs pos="50000">
                    <a:srgbClr val="C96F00"/>
                  </a:gs>
                  <a:gs pos="100000">
                    <a:srgbClr val="B35800"/>
                  </a:gs>
                </a:gsLst>
                <a:lin ang="0" scaled="1"/>
              </a:gra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lstStyle/>
              <a:p>
                <a:pPr eaLnBrk="0" hangingPunct="0"/>
                <a:endParaRPr lang="en-US"/>
              </a:p>
            </p:txBody>
          </p:sp>
          <p:sp>
            <p:nvSpPr>
              <p:cNvPr id="8216" name="Oval 5"/>
              <p:cNvSpPr>
                <a:spLocks noChangeArrowheads="1"/>
              </p:cNvSpPr>
              <p:nvPr/>
            </p:nvSpPr>
            <p:spPr bwMode="auto">
              <a:xfrm>
                <a:off x="2345" y="1496"/>
                <a:ext cx="686" cy="443"/>
              </a:xfrm>
              <a:prstGeom prst="ellipse">
                <a:avLst/>
              </a:prstGeom>
              <a:solidFill>
                <a:srgbClr val="00B400"/>
              </a:solidFill>
              <a:ln>
                <a:noFill/>
              </a:ln>
              <a:extLst>
                <a:ext uri="{91240B29-F687-4F45-9708-019B960494DF}">
                  <a14:hiddenLine xmlns="" xmlns:a14="http://schemas.microsoft.com/office/drawing/2010/main" w="25400">
                    <a:solidFill>
                      <a:srgbClr val="000000"/>
                    </a:solidFill>
                    <a:round/>
                    <a:headEnd/>
                    <a:tailEnd/>
                  </a14:hiddenLine>
                </a:ext>
              </a:extLst>
            </p:spPr>
            <p:txBody>
              <a:bodyPr wrap="none"/>
              <a:lstStyle/>
              <a:p>
                <a:pPr eaLnBrk="0" hangingPunct="0"/>
                <a:endParaRPr lang="en-US"/>
              </a:p>
            </p:txBody>
          </p:sp>
          <p:sp>
            <p:nvSpPr>
              <p:cNvPr id="8217" name="Rectangle 6"/>
              <p:cNvSpPr>
                <a:spLocks noChangeArrowheads="1"/>
              </p:cNvSpPr>
              <p:nvPr/>
            </p:nvSpPr>
            <p:spPr bwMode="auto">
              <a:xfrm>
                <a:off x="2629" y="2205"/>
                <a:ext cx="47" cy="102"/>
              </a:xfrm>
              <a:prstGeom prst="rect">
                <a:avLst/>
              </a:prstGeom>
              <a:solidFill>
                <a:srgbClr val="FFFFFF"/>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lstStyle/>
              <a:p>
                <a:pPr eaLnBrk="0" hangingPunct="0"/>
                <a:endParaRPr lang="en-US"/>
              </a:p>
            </p:txBody>
          </p:sp>
          <p:sp>
            <p:nvSpPr>
              <p:cNvPr id="8218" name="Rectangle 7"/>
              <p:cNvSpPr>
                <a:spLocks noChangeArrowheads="1"/>
              </p:cNvSpPr>
              <p:nvPr/>
            </p:nvSpPr>
            <p:spPr bwMode="auto">
              <a:xfrm>
                <a:off x="2684" y="2087"/>
                <a:ext cx="48" cy="102"/>
              </a:xfrm>
              <a:prstGeom prst="rect">
                <a:avLst/>
              </a:prstGeom>
              <a:solidFill>
                <a:srgbClr val="FFFFFF"/>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lstStyle/>
              <a:p>
                <a:pPr eaLnBrk="0" hangingPunct="0"/>
                <a:endParaRPr lang="en-US"/>
              </a:p>
            </p:txBody>
          </p:sp>
        </p:grpSp>
        <p:grpSp>
          <p:nvGrpSpPr>
            <p:cNvPr id="4" name="Group 23"/>
            <p:cNvGrpSpPr>
              <a:grpSpLocks/>
            </p:cNvGrpSpPr>
            <p:nvPr/>
          </p:nvGrpSpPr>
          <p:grpSpPr bwMode="auto">
            <a:xfrm>
              <a:off x="1808" y="889"/>
              <a:ext cx="686" cy="1048"/>
              <a:chOff x="1808" y="879"/>
              <a:chExt cx="686" cy="1048"/>
            </a:xfrm>
          </p:grpSpPr>
          <p:sp>
            <p:nvSpPr>
              <p:cNvPr id="8211" name="Rectangle 8"/>
              <p:cNvSpPr>
                <a:spLocks noChangeArrowheads="1"/>
              </p:cNvSpPr>
              <p:nvPr/>
            </p:nvSpPr>
            <p:spPr bwMode="auto">
              <a:xfrm>
                <a:off x="2010" y="1282"/>
                <a:ext cx="282" cy="645"/>
              </a:xfrm>
              <a:prstGeom prst="rect">
                <a:avLst/>
              </a:prstGeom>
              <a:gradFill rotWithShape="0">
                <a:gsLst>
                  <a:gs pos="0">
                    <a:srgbClr val="DB7D00"/>
                  </a:gs>
                  <a:gs pos="50000">
                    <a:srgbClr val="FFAD2C"/>
                  </a:gs>
                  <a:gs pos="100000">
                    <a:srgbClr val="DB7D00"/>
                  </a:gs>
                </a:gsLst>
                <a:lin ang="0" scaled="1"/>
              </a:gra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lstStyle/>
              <a:p>
                <a:pPr eaLnBrk="0" hangingPunct="0"/>
                <a:endParaRPr lang="en-US"/>
              </a:p>
            </p:txBody>
          </p:sp>
          <p:sp>
            <p:nvSpPr>
              <p:cNvPr id="8212" name="Oval 9"/>
              <p:cNvSpPr>
                <a:spLocks noChangeArrowheads="1"/>
              </p:cNvSpPr>
              <p:nvPr/>
            </p:nvSpPr>
            <p:spPr bwMode="auto">
              <a:xfrm>
                <a:off x="1808" y="879"/>
                <a:ext cx="686" cy="444"/>
              </a:xfrm>
              <a:prstGeom prst="ellipse">
                <a:avLst/>
              </a:prstGeom>
              <a:solidFill>
                <a:srgbClr val="00FF00"/>
              </a:solidFill>
              <a:ln>
                <a:noFill/>
              </a:ln>
              <a:extLst>
                <a:ext uri="{91240B29-F687-4F45-9708-019B960494DF}">
                  <a14:hiddenLine xmlns="" xmlns:a14="http://schemas.microsoft.com/office/drawing/2010/main" w="25400">
                    <a:solidFill>
                      <a:srgbClr val="000000"/>
                    </a:solidFill>
                    <a:round/>
                    <a:headEnd/>
                    <a:tailEnd/>
                  </a14:hiddenLine>
                </a:ext>
              </a:extLst>
            </p:spPr>
            <p:txBody>
              <a:bodyPr wrap="none"/>
              <a:lstStyle/>
              <a:p>
                <a:pPr eaLnBrk="0" hangingPunct="0"/>
                <a:endParaRPr lang="en-US"/>
              </a:p>
            </p:txBody>
          </p:sp>
          <p:sp>
            <p:nvSpPr>
              <p:cNvPr id="8213" name="Rectangle 10"/>
              <p:cNvSpPr>
                <a:spLocks noChangeArrowheads="1"/>
              </p:cNvSpPr>
              <p:nvPr/>
            </p:nvSpPr>
            <p:spPr bwMode="auto">
              <a:xfrm>
                <a:off x="2092" y="1588"/>
                <a:ext cx="48" cy="102"/>
              </a:xfrm>
              <a:prstGeom prst="rect">
                <a:avLst/>
              </a:prstGeom>
              <a:solidFill>
                <a:srgbClr val="FFFFFF"/>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lstStyle/>
              <a:p>
                <a:pPr eaLnBrk="0" hangingPunct="0"/>
                <a:endParaRPr lang="en-US"/>
              </a:p>
            </p:txBody>
          </p:sp>
          <p:sp>
            <p:nvSpPr>
              <p:cNvPr id="8214" name="Rectangle 11"/>
              <p:cNvSpPr>
                <a:spLocks noChangeArrowheads="1"/>
              </p:cNvSpPr>
              <p:nvPr/>
            </p:nvSpPr>
            <p:spPr bwMode="auto">
              <a:xfrm>
                <a:off x="2147" y="1470"/>
                <a:ext cx="48" cy="103"/>
              </a:xfrm>
              <a:prstGeom prst="rect">
                <a:avLst/>
              </a:prstGeom>
              <a:solidFill>
                <a:srgbClr val="FFFFFF"/>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lstStyle/>
              <a:p>
                <a:pPr eaLnBrk="0" hangingPunct="0"/>
                <a:endParaRPr lang="en-US"/>
              </a:p>
            </p:txBody>
          </p:sp>
        </p:grpSp>
        <p:grpSp>
          <p:nvGrpSpPr>
            <p:cNvPr id="5" name="Group 25"/>
            <p:cNvGrpSpPr>
              <a:grpSpLocks/>
            </p:cNvGrpSpPr>
            <p:nvPr/>
          </p:nvGrpSpPr>
          <p:grpSpPr bwMode="auto">
            <a:xfrm>
              <a:off x="4038" y="1099"/>
              <a:ext cx="687" cy="1048"/>
              <a:chOff x="4038" y="1099"/>
              <a:chExt cx="687" cy="1048"/>
            </a:xfrm>
          </p:grpSpPr>
          <p:sp>
            <p:nvSpPr>
              <p:cNvPr id="8208" name="Rectangle 12"/>
              <p:cNvSpPr>
                <a:spLocks noChangeArrowheads="1"/>
              </p:cNvSpPr>
              <p:nvPr/>
            </p:nvSpPr>
            <p:spPr bwMode="auto">
              <a:xfrm>
                <a:off x="4240" y="1502"/>
                <a:ext cx="283" cy="645"/>
              </a:xfrm>
              <a:prstGeom prst="rect">
                <a:avLst/>
              </a:prstGeom>
              <a:gradFill rotWithShape="0">
                <a:gsLst>
                  <a:gs pos="0">
                    <a:srgbClr val="B35800"/>
                  </a:gs>
                  <a:gs pos="50000">
                    <a:srgbClr val="C96F00"/>
                  </a:gs>
                  <a:gs pos="100000">
                    <a:srgbClr val="B35800"/>
                  </a:gs>
                </a:gsLst>
                <a:lin ang="0" scaled="1"/>
              </a:gra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lstStyle/>
              <a:p>
                <a:pPr eaLnBrk="0" hangingPunct="0"/>
                <a:endParaRPr lang="en-US"/>
              </a:p>
            </p:txBody>
          </p:sp>
          <p:sp>
            <p:nvSpPr>
              <p:cNvPr id="8209" name="Oval 13"/>
              <p:cNvSpPr>
                <a:spLocks noChangeArrowheads="1"/>
              </p:cNvSpPr>
              <p:nvPr/>
            </p:nvSpPr>
            <p:spPr bwMode="auto">
              <a:xfrm>
                <a:off x="4038" y="1099"/>
                <a:ext cx="687" cy="444"/>
              </a:xfrm>
              <a:prstGeom prst="ellipse">
                <a:avLst/>
              </a:prstGeom>
              <a:solidFill>
                <a:srgbClr val="00B400"/>
              </a:solidFill>
              <a:ln>
                <a:noFill/>
              </a:ln>
              <a:extLst>
                <a:ext uri="{91240B29-F687-4F45-9708-019B960494DF}">
                  <a14:hiddenLine xmlns="" xmlns:a14="http://schemas.microsoft.com/office/drawing/2010/main" w="25400">
                    <a:solidFill>
                      <a:srgbClr val="000000"/>
                    </a:solidFill>
                    <a:round/>
                    <a:headEnd/>
                    <a:tailEnd/>
                  </a14:hiddenLine>
                </a:ext>
              </a:extLst>
            </p:spPr>
            <p:txBody>
              <a:bodyPr wrap="none"/>
              <a:lstStyle/>
              <a:p>
                <a:pPr eaLnBrk="0" hangingPunct="0"/>
                <a:endParaRPr lang="en-US"/>
              </a:p>
            </p:txBody>
          </p:sp>
          <p:sp>
            <p:nvSpPr>
              <p:cNvPr id="8210" name="Rectangle 14"/>
              <p:cNvSpPr>
                <a:spLocks noChangeArrowheads="1"/>
              </p:cNvSpPr>
              <p:nvPr/>
            </p:nvSpPr>
            <p:spPr bwMode="auto">
              <a:xfrm>
                <a:off x="4275" y="1795"/>
                <a:ext cx="48" cy="102"/>
              </a:xfrm>
              <a:prstGeom prst="rect">
                <a:avLst/>
              </a:prstGeom>
              <a:solidFill>
                <a:srgbClr val="FFFFFF"/>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lstStyle/>
              <a:p>
                <a:pPr eaLnBrk="0" hangingPunct="0"/>
                <a:endParaRPr lang="en-US"/>
              </a:p>
            </p:txBody>
          </p:sp>
        </p:grpSp>
        <p:sp>
          <p:nvSpPr>
            <p:cNvPr id="8207" name="Text Box 18"/>
            <p:cNvSpPr txBox="1">
              <a:spLocks noChangeArrowheads="1"/>
            </p:cNvSpPr>
            <p:nvPr/>
          </p:nvSpPr>
          <p:spPr bwMode="auto">
            <a:xfrm>
              <a:off x="1865" y="4252"/>
              <a:ext cx="381" cy="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0" tIns="0" rIns="0" bIns="0">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a:solidFill>
                    <a:srgbClr val="000000"/>
                  </a:solidFill>
                </a:rPr>
                <a:t>Trail</a:t>
              </a:r>
            </a:p>
          </p:txBody>
        </p:sp>
      </p:grpSp>
      <p:sp>
        <p:nvSpPr>
          <p:cNvPr id="8199" name="Text Box 19"/>
          <p:cNvSpPr txBox="1">
            <a:spLocks noChangeArrowheads="1"/>
          </p:cNvSpPr>
          <p:nvPr/>
        </p:nvSpPr>
        <p:spPr bwMode="auto">
          <a:xfrm>
            <a:off x="6446838" y="3422650"/>
            <a:ext cx="1854200"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0" tIns="0" rIns="0" bIns="0">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dirty="0" smtClean="0">
                <a:solidFill>
                  <a:srgbClr val="000000"/>
                </a:solidFill>
              </a:rPr>
              <a:t>Put confirmation </a:t>
            </a:r>
            <a:r>
              <a:rPr lang="en-US" dirty="0">
                <a:solidFill>
                  <a:srgbClr val="000000"/>
                </a:solidFill>
              </a:rPr>
              <a:t>blaze a short distance past the turn</a:t>
            </a:r>
          </a:p>
        </p:txBody>
      </p:sp>
      <p:sp>
        <p:nvSpPr>
          <p:cNvPr id="8200" name="Line 20"/>
          <p:cNvSpPr>
            <a:spLocks noChangeShapeType="1"/>
          </p:cNvSpPr>
          <p:nvPr/>
        </p:nvSpPr>
        <p:spPr bwMode="auto">
          <a:xfrm flipH="1" flipV="1">
            <a:off x="6351588" y="3101975"/>
            <a:ext cx="169862" cy="292100"/>
          </a:xfrm>
          <a:prstGeom prst="line">
            <a:avLst/>
          </a:prstGeom>
          <a:noFill/>
          <a:ln w="38100">
            <a:solidFill>
              <a:srgbClr val="000000"/>
            </a:solidFill>
            <a:round/>
            <a:headEnd/>
            <a:tailEnd type="triangle" w="med" len="lg"/>
          </a:ln>
          <a:extLst>
            <a:ext uri="{909E8E84-426E-40DD-AFC4-6F175D3DCCD1}">
              <a14:hiddenFill xmlns="" xmlns:a14="http://schemas.microsoft.com/office/drawing/2010/main">
                <a:noFill/>
              </a14:hiddenFill>
            </a:ext>
          </a:extLst>
        </p:spPr>
        <p:txBody>
          <a:bodyPr wrap="none" lIns="82442" tIns="41221" rIns="82442" bIns="41221"/>
          <a:lstStyle/>
          <a:p>
            <a:endParaRPr lang="en-US"/>
          </a:p>
        </p:txBody>
      </p:sp>
      <p:sp>
        <p:nvSpPr>
          <p:cNvPr id="8201" name="Line 21"/>
          <p:cNvSpPr>
            <a:spLocks noChangeShapeType="1"/>
          </p:cNvSpPr>
          <p:nvPr/>
        </p:nvSpPr>
        <p:spPr bwMode="auto">
          <a:xfrm flipV="1">
            <a:off x="2292350" y="2366963"/>
            <a:ext cx="490538" cy="192087"/>
          </a:xfrm>
          <a:prstGeom prst="line">
            <a:avLst/>
          </a:prstGeom>
          <a:noFill/>
          <a:ln w="38100">
            <a:solidFill>
              <a:srgbClr val="000000"/>
            </a:solidFill>
            <a:round/>
            <a:headEnd/>
            <a:tailEnd type="triangle" w="med" len="lg"/>
          </a:ln>
          <a:extLst>
            <a:ext uri="{909E8E84-426E-40DD-AFC4-6F175D3DCCD1}">
              <a14:hiddenFill xmlns="" xmlns:a14="http://schemas.microsoft.com/office/drawing/2010/main">
                <a:noFill/>
              </a14:hiddenFill>
            </a:ext>
          </a:extLst>
        </p:spPr>
        <p:txBody>
          <a:bodyPr wrap="none" lIns="82442" tIns="41221" rIns="82442" bIns="41221"/>
          <a:lstStyle/>
          <a:p>
            <a:endParaRPr lang="en-US"/>
          </a:p>
        </p:txBody>
      </p:sp>
      <p:sp>
        <p:nvSpPr>
          <p:cNvPr id="8202" name="Text Box 22"/>
          <p:cNvSpPr txBox="1">
            <a:spLocks noChangeArrowheads="1"/>
          </p:cNvSpPr>
          <p:nvPr/>
        </p:nvSpPr>
        <p:spPr bwMode="auto">
          <a:xfrm>
            <a:off x="3962400" y="5394325"/>
            <a:ext cx="4594225" cy="55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0" tIns="0" rIns="0" bIns="0">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a:solidFill>
                  <a:srgbClr val="000000"/>
                </a:solidFill>
              </a:rPr>
              <a:t>Place turn blazes at turns of 45 degrees or more</a:t>
            </a:r>
          </a:p>
        </p:txBody>
      </p:sp>
    </p:spTree>
    <p:extLst>
      <p:ext uri="{BB962C8B-B14F-4D97-AF65-F5344CB8AC3E}">
        <p14:creationId xmlns="" xmlns:p14="http://schemas.microsoft.com/office/powerpoint/2010/main" val="3849203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3"/>
          <p:cNvSpPr txBox="1">
            <a:spLocks noChangeArrowheads="1"/>
          </p:cNvSpPr>
          <p:nvPr/>
        </p:nvSpPr>
        <p:spPr bwMode="auto">
          <a:xfrm>
            <a:off x="417513" y="345242"/>
            <a:ext cx="8280400" cy="13542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lgn="ctr">
              <a:spcAft>
                <a:spcPct val="15000"/>
              </a:spcAft>
            </a:pPr>
            <a:r>
              <a:rPr lang="en-US" sz="3400" b="1" dirty="0">
                <a:solidFill>
                  <a:srgbClr val="000000"/>
                </a:solidFill>
              </a:rPr>
              <a:t>      </a:t>
            </a:r>
            <a:r>
              <a:rPr lang="en-US" sz="4400" dirty="0">
                <a:solidFill>
                  <a:srgbClr val="000000"/>
                </a:solidFill>
                <a:latin typeface="+mn-lt"/>
              </a:rPr>
              <a:t>Blazing Two Trails on the Same Treadway</a:t>
            </a:r>
          </a:p>
        </p:txBody>
      </p:sp>
      <p:sp>
        <p:nvSpPr>
          <p:cNvPr id="9219" name="Text Box 8"/>
          <p:cNvSpPr txBox="1">
            <a:spLocks noChangeArrowheads="1"/>
          </p:cNvSpPr>
          <p:nvPr/>
        </p:nvSpPr>
        <p:spPr bwMode="auto">
          <a:xfrm>
            <a:off x="4159250" y="1762125"/>
            <a:ext cx="4230688" cy="2640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buClr>
                <a:srgbClr val="000000"/>
              </a:buClr>
              <a:buSzPct val="100000"/>
              <a:buFont typeface="WingDings" pitchFamily="2" charset="2"/>
              <a:buChar char="Ÿ"/>
            </a:pPr>
            <a:r>
              <a:rPr lang="en-US" sz="2400" dirty="0" smtClean="0">
                <a:solidFill>
                  <a:srgbClr val="000000"/>
                </a:solidFill>
              </a:rPr>
              <a:t>Place </a:t>
            </a:r>
            <a:r>
              <a:rPr lang="en-US" sz="2400" dirty="0">
                <a:solidFill>
                  <a:srgbClr val="000000"/>
                </a:solidFill>
              </a:rPr>
              <a:t>blazes for both trails on the same trees, one above the </a:t>
            </a:r>
            <a:r>
              <a:rPr lang="en-US" sz="2400" dirty="0" smtClean="0">
                <a:solidFill>
                  <a:srgbClr val="000000"/>
                </a:solidFill>
              </a:rPr>
              <a:t>other in the same order</a:t>
            </a:r>
            <a:endParaRPr lang="en-US" sz="2400" dirty="0">
              <a:solidFill>
                <a:srgbClr val="000000"/>
              </a:solidFill>
            </a:endParaRPr>
          </a:p>
          <a:p>
            <a:pPr>
              <a:spcAft>
                <a:spcPct val="15000"/>
              </a:spcAft>
              <a:buClr>
                <a:srgbClr val="000000"/>
              </a:buClr>
              <a:buSzPct val="100000"/>
              <a:buFont typeface="WingDings" pitchFamily="2" charset="2"/>
              <a:buChar char="Ÿ"/>
            </a:pPr>
            <a:r>
              <a:rPr lang="en-US" sz="2400" dirty="0" smtClean="0">
                <a:solidFill>
                  <a:srgbClr val="000000"/>
                </a:solidFill>
              </a:rPr>
              <a:t>Blazes </a:t>
            </a:r>
            <a:r>
              <a:rPr lang="en-US" sz="2400" dirty="0">
                <a:solidFill>
                  <a:srgbClr val="000000"/>
                </a:solidFill>
              </a:rPr>
              <a:t>for long-distance trails such as the AT should be above blazes for local trails</a:t>
            </a:r>
          </a:p>
        </p:txBody>
      </p:sp>
      <p:grpSp>
        <p:nvGrpSpPr>
          <p:cNvPr id="2" name="Group 20"/>
          <p:cNvGrpSpPr>
            <a:grpSpLocks/>
          </p:cNvGrpSpPr>
          <p:nvPr/>
        </p:nvGrpSpPr>
        <p:grpSpPr bwMode="auto">
          <a:xfrm>
            <a:off x="1524000" y="1600200"/>
            <a:ext cx="1963738" cy="4943475"/>
            <a:chOff x="1030" y="993"/>
            <a:chExt cx="1375" cy="3659"/>
          </a:xfrm>
        </p:grpSpPr>
        <p:sp>
          <p:nvSpPr>
            <p:cNvPr id="9225" name="Freeform 2" descr="90%"/>
            <p:cNvSpPr>
              <a:spLocks noChangeArrowheads="1"/>
            </p:cNvSpPr>
            <p:nvPr/>
          </p:nvSpPr>
          <p:spPr bwMode="auto">
            <a:xfrm>
              <a:off x="1030" y="993"/>
              <a:ext cx="779" cy="3659"/>
            </a:xfrm>
            <a:custGeom>
              <a:avLst/>
              <a:gdLst>
                <a:gd name="T0" fmla="*/ 0 w 779"/>
                <a:gd name="T1" fmla="*/ 3657 h 3659"/>
                <a:gd name="T2" fmla="*/ 292 w 779"/>
                <a:gd name="T3" fmla="*/ 5 h 3659"/>
                <a:gd name="T4" fmla="*/ 687 w 779"/>
                <a:gd name="T5" fmla="*/ 11 h 3659"/>
                <a:gd name="T6" fmla="*/ 779 w 779"/>
                <a:gd name="T7" fmla="*/ 3659 h 3659"/>
                <a:gd name="T8" fmla="*/ 779 w 779"/>
                <a:gd name="T9" fmla="*/ 3659 h 3659"/>
                <a:gd name="T10" fmla="*/ 0 60000 65536"/>
                <a:gd name="T11" fmla="*/ 0 60000 65536"/>
                <a:gd name="T12" fmla="*/ 0 60000 65536"/>
                <a:gd name="T13" fmla="*/ 0 60000 65536"/>
                <a:gd name="T14" fmla="*/ 0 60000 65536"/>
                <a:gd name="T15" fmla="*/ 0 w 779"/>
                <a:gd name="T16" fmla="*/ 0 h 3659"/>
                <a:gd name="T17" fmla="*/ 779 w 779"/>
                <a:gd name="T18" fmla="*/ 3659 h 3659"/>
              </a:gdLst>
              <a:ahLst/>
              <a:cxnLst>
                <a:cxn ang="T10">
                  <a:pos x="T0" y="T1"/>
                </a:cxn>
                <a:cxn ang="T11">
                  <a:pos x="T2" y="T3"/>
                </a:cxn>
                <a:cxn ang="T12">
                  <a:pos x="T4" y="T5"/>
                </a:cxn>
                <a:cxn ang="T13">
                  <a:pos x="T6" y="T7"/>
                </a:cxn>
                <a:cxn ang="T14">
                  <a:pos x="T8" y="T9"/>
                </a:cxn>
              </a:cxnLst>
              <a:rect l="T15" t="T16" r="T17" b="T18"/>
              <a:pathLst>
                <a:path w="779" h="3659">
                  <a:moveTo>
                    <a:pt x="0" y="3657"/>
                  </a:moveTo>
                  <a:cubicBezTo>
                    <a:pt x="0" y="3657"/>
                    <a:pt x="292" y="11"/>
                    <a:pt x="292" y="5"/>
                  </a:cubicBezTo>
                  <a:cubicBezTo>
                    <a:pt x="292" y="0"/>
                    <a:pt x="693" y="11"/>
                    <a:pt x="687" y="11"/>
                  </a:cubicBezTo>
                  <a:cubicBezTo>
                    <a:pt x="690" y="44"/>
                    <a:pt x="779" y="3055"/>
                    <a:pt x="779" y="3659"/>
                  </a:cubicBezTo>
                  <a:cubicBezTo>
                    <a:pt x="659" y="3659"/>
                    <a:pt x="0" y="3657"/>
                    <a:pt x="779" y="3659"/>
                  </a:cubicBezTo>
                  <a:close/>
                </a:path>
              </a:pathLst>
            </a:custGeom>
            <a:pattFill prst="pct90">
              <a:fgClr>
                <a:srgbClr val="FFAD2C"/>
              </a:fgClr>
              <a:bgClr>
                <a:srgbClr val="FFFFFF"/>
              </a:bgClr>
            </a:pattFill>
            <a:ln>
              <a:noFill/>
            </a:ln>
            <a:extLs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grpSp>
          <p:nvGrpSpPr>
            <p:cNvPr id="3" name="Group 19"/>
            <p:cNvGrpSpPr>
              <a:grpSpLocks/>
            </p:cNvGrpSpPr>
            <p:nvPr/>
          </p:nvGrpSpPr>
          <p:grpSpPr bwMode="auto">
            <a:xfrm>
              <a:off x="1653" y="3248"/>
              <a:ext cx="752" cy="1148"/>
              <a:chOff x="1653" y="3248"/>
              <a:chExt cx="752" cy="1148"/>
            </a:xfrm>
          </p:grpSpPr>
          <p:sp>
            <p:nvSpPr>
              <p:cNvPr id="9233" name="Rectangle 4"/>
              <p:cNvSpPr>
                <a:spLocks noChangeArrowheads="1"/>
              </p:cNvSpPr>
              <p:nvPr/>
            </p:nvSpPr>
            <p:spPr bwMode="auto">
              <a:xfrm>
                <a:off x="1874" y="3689"/>
                <a:ext cx="310" cy="707"/>
              </a:xfrm>
              <a:prstGeom prst="rect">
                <a:avLst/>
              </a:prstGeom>
              <a:gradFill rotWithShape="0">
                <a:gsLst>
                  <a:gs pos="0">
                    <a:srgbClr val="B35800"/>
                  </a:gs>
                  <a:gs pos="50000">
                    <a:srgbClr val="C96F00"/>
                  </a:gs>
                  <a:gs pos="100000">
                    <a:srgbClr val="B35800"/>
                  </a:gs>
                </a:gsLst>
                <a:lin ang="0" scaled="1"/>
              </a:gra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lstStyle/>
              <a:p>
                <a:pPr eaLnBrk="0" hangingPunct="0"/>
                <a:endParaRPr lang="en-US"/>
              </a:p>
            </p:txBody>
          </p:sp>
          <p:sp>
            <p:nvSpPr>
              <p:cNvPr id="9234" name="Oval 5"/>
              <p:cNvSpPr>
                <a:spLocks noChangeArrowheads="1"/>
              </p:cNvSpPr>
              <p:nvPr/>
            </p:nvSpPr>
            <p:spPr bwMode="auto">
              <a:xfrm>
                <a:off x="1653" y="3248"/>
                <a:ext cx="752" cy="486"/>
              </a:xfrm>
              <a:prstGeom prst="ellipse">
                <a:avLst/>
              </a:prstGeom>
              <a:solidFill>
                <a:srgbClr val="00B400"/>
              </a:solidFill>
              <a:ln>
                <a:noFill/>
              </a:ln>
              <a:extLst>
                <a:ext uri="{91240B29-F687-4F45-9708-019B960494DF}">
                  <a14:hiddenLine xmlns="" xmlns:a14="http://schemas.microsoft.com/office/drawing/2010/main" w="25400">
                    <a:solidFill>
                      <a:srgbClr val="000000"/>
                    </a:solidFill>
                    <a:round/>
                    <a:headEnd/>
                    <a:tailEnd/>
                  </a14:hiddenLine>
                </a:ext>
              </a:extLst>
            </p:spPr>
            <p:txBody>
              <a:bodyPr wrap="none"/>
              <a:lstStyle/>
              <a:p>
                <a:pPr eaLnBrk="0" hangingPunct="0"/>
                <a:endParaRPr lang="en-US"/>
              </a:p>
            </p:txBody>
          </p:sp>
          <p:sp>
            <p:nvSpPr>
              <p:cNvPr id="9235" name="Rectangle 6"/>
              <p:cNvSpPr>
                <a:spLocks noChangeArrowheads="1"/>
              </p:cNvSpPr>
              <p:nvPr/>
            </p:nvSpPr>
            <p:spPr bwMode="auto">
              <a:xfrm>
                <a:off x="2003" y="3882"/>
                <a:ext cx="52" cy="141"/>
              </a:xfrm>
              <a:prstGeom prst="rect">
                <a:avLst/>
              </a:prstGeom>
              <a:solidFill>
                <a:srgbClr val="FFFFFF"/>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lstStyle/>
              <a:p>
                <a:pPr eaLnBrk="0" hangingPunct="0"/>
                <a:endParaRPr lang="en-US"/>
              </a:p>
            </p:txBody>
          </p:sp>
          <p:sp>
            <p:nvSpPr>
              <p:cNvPr id="9236" name="Rectangle 7"/>
              <p:cNvSpPr>
                <a:spLocks noChangeArrowheads="1"/>
              </p:cNvSpPr>
              <p:nvPr/>
            </p:nvSpPr>
            <p:spPr bwMode="auto">
              <a:xfrm>
                <a:off x="2003" y="4059"/>
                <a:ext cx="52" cy="112"/>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lstStyle/>
              <a:p>
                <a:pPr eaLnBrk="0" hangingPunct="0"/>
                <a:endParaRPr lang="en-US"/>
              </a:p>
            </p:txBody>
          </p:sp>
        </p:grpSp>
        <p:sp>
          <p:nvSpPr>
            <p:cNvPr id="9227" name="Text Box 9"/>
            <p:cNvSpPr txBox="1">
              <a:spLocks noChangeArrowheads="1"/>
            </p:cNvSpPr>
            <p:nvPr/>
          </p:nvSpPr>
          <p:spPr bwMode="auto">
            <a:xfrm>
              <a:off x="1235" y="4231"/>
              <a:ext cx="381" cy="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a:solidFill>
                    <a:srgbClr val="000000"/>
                  </a:solidFill>
                </a:rPr>
                <a:t>Trail</a:t>
              </a:r>
            </a:p>
          </p:txBody>
        </p:sp>
        <p:grpSp>
          <p:nvGrpSpPr>
            <p:cNvPr id="4" name="Group 18"/>
            <p:cNvGrpSpPr>
              <a:grpSpLocks/>
            </p:cNvGrpSpPr>
            <p:nvPr/>
          </p:nvGrpSpPr>
          <p:grpSpPr bwMode="auto">
            <a:xfrm>
              <a:off x="1618" y="996"/>
              <a:ext cx="751" cy="1148"/>
              <a:chOff x="1618" y="996"/>
              <a:chExt cx="751" cy="1148"/>
            </a:xfrm>
          </p:grpSpPr>
          <p:sp>
            <p:nvSpPr>
              <p:cNvPr id="9229" name="Rectangle 10"/>
              <p:cNvSpPr>
                <a:spLocks noChangeArrowheads="1"/>
              </p:cNvSpPr>
              <p:nvPr/>
            </p:nvSpPr>
            <p:spPr bwMode="auto">
              <a:xfrm>
                <a:off x="1839" y="1437"/>
                <a:ext cx="310" cy="707"/>
              </a:xfrm>
              <a:prstGeom prst="rect">
                <a:avLst/>
              </a:prstGeom>
              <a:gradFill rotWithShape="0">
                <a:gsLst>
                  <a:gs pos="0">
                    <a:srgbClr val="B35800"/>
                  </a:gs>
                  <a:gs pos="50000">
                    <a:srgbClr val="C96F00"/>
                  </a:gs>
                  <a:gs pos="100000">
                    <a:srgbClr val="B35800"/>
                  </a:gs>
                </a:gsLst>
                <a:lin ang="0" scaled="1"/>
              </a:gra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lstStyle/>
              <a:p>
                <a:pPr eaLnBrk="0" hangingPunct="0"/>
                <a:endParaRPr lang="en-US"/>
              </a:p>
            </p:txBody>
          </p:sp>
          <p:sp>
            <p:nvSpPr>
              <p:cNvPr id="9230" name="Oval 11"/>
              <p:cNvSpPr>
                <a:spLocks noChangeArrowheads="1"/>
              </p:cNvSpPr>
              <p:nvPr/>
            </p:nvSpPr>
            <p:spPr bwMode="auto">
              <a:xfrm>
                <a:off x="1618" y="996"/>
                <a:ext cx="751" cy="486"/>
              </a:xfrm>
              <a:prstGeom prst="ellipse">
                <a:avLst/>
              </a:prstGeom>
              <a:solidFill>
                <a:srgbClr val="00B400"/>
              </a:solidFill>
              <a:ln>
                <a:noFill/>
              </a:ln>
              <a:extLst>
                <a:ext uri="{91240B29-F687-4F45-9708-019B960494DF}">
                  <a14:hiddenLine xmlns="" xmlns:a14="http://schemas.microsoft.com/office/drawing/2010/main" w="25400">
                    <a:solidFill>
                      <a:srgbClr val="000000"/>
                    </a:solidFill>
                    <a:round/>
                    <a:headEnd/>
                    <a:tailEnd/>
                  </a14:hiddenLine>
                </a:ext>
              </a:extLst>
            </p:spPr>
            <p:txBody>
              <a:bodyPr wrap="none"/>
              <a:lstStyle/>
              <a:p>
                <a:pPr eaLnBrk="0" hangingPunct="0"/>
                <a:endParaRPr lang="en-US"/>
              </a:p>
            </p:txBody>
          </p:sp>
          <p:sp>
            <p:nvSpPr>
              <p:cNvPr id="9231" name="Rectangle 12"/>
              <p:cNvSpPr>
                <a:spLocks noChangeArrowheads="1"/>
              </p:cNvSpPr>
              <p:nvPr/>
            </p:nvSpPr>
            <p:spPr bwMode="auto">
              <a:xfrm>
                <a:off x="1967" y="1630"/>
                <a:ext cx="52" cy="141"/>
              </a:xfrm>
              <a:prstGeom prst="rect">
                <a:avLst/>
              </a:prstGeom>
              <a:solidFill>
                <a:srgbClr val="FFFFFF"/>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lstStyle/>
              <a:p>
                <a:pPr eaLnBrk="0" hangingPunct="0"/>
                <a:endParaRPr lang="en-US"/>
              </a:p>
            </p:txBody>
          </p:sp>
          <p:sp>
            <p:nvSpPr>
              <p:cNvPr id="9232" name="Rectangle 13"/>
              <p:cNvSpPr>
                <a:spLocks noChangeArrowheads="1"/>
              </p:cNvSpPr>
              <p:nvPr/>
            </p:nvSpPr>
            <p:spPr bwMode="auto">
              <a:xfrm>
                <a:off x="1967" y="1807"/>
                <a:ext cx="53" cy="112"/>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lstStyle/>
              <a:p>
                <a:pPr eaLnBrk="0" hangingPunct="0"/>
                <a:endParaRPr lang="en-US"/>
              </a:p>
            </p:txBody>
          </p:sp>
        </p:grpSp>
      </p:grpSp>
      <p:sp>
        <p:nvSpPr>
          <p:cNvPr id="9221" name="Line 14"/>
          <p:cNvSpPr>
            <a:spLocks noChangeShapeType="1"/>
          </p:cNvSpPr>
          <p:nvPr/>
        </p:nvSpPr>
        <p:spPr bwMode="auto">
          <a:xfrm flipH="1">
            <a:off x="3173413" y="2025650"/>
            <a:ext cx="795337" cy="439738"/>
          </a:xfrm>
          <a:prstGeom prst="line">
            <a:avLst/>
          </a:prstGeom>
          <a:noFill/>
          <a:ln w="38100">
            <a:solidFill>
              <a:srgbClr val="000000"/>
            </a:solidFill>
            <a:round/>
            <a:headEnd/>
            <a:tailEnd type="triangle" w="med" len="lg"/>
          </a:ln>
          <a:extLst>
            <a:ext uri="{909E8E84-426E-40DD-AFC4-6F175D3DCCD1}">
              <a14:hiddenFill xmlns="" xmlns:a14="http://schemas.microsoft.com/office/drawing/2010/main">
                <a:noFill/>
              </a14:hiddenFill>
            </a:ext>
          </a:extLst>
        </p:spPr>
        <p:txBody>
          <a:bodyPr wrap="none" lIns="82442" tIns="41221" rIns="82442" bIns="41221"/>
          <a:lstStyle/>
          <a:p>
            <a:endParaRPr lang="en-US"/>
          </a:p>
        </p:txBody>
      </p:sp>
      <p:sp>
        <p:nvSpPr>
          <p:cNvPr id="9222" name="Line 15"/>
          <p:cNvSpPr>
            <a:spLocks noChangeShapeType="1"/>
          </p:cNvSpPr>
          <p:nvPr/>
        </p:nvSpPr>
        <p:spPr bwMode="auto">
          <a:xfrm flipH="1" flipV="1">
            <a:off x="3048000" y="5541963"/>
            <a:ext cx="762000" cy="20637"/>
          </a:xfrm>
          <a:prstGeom prst="line">
            <a:avLst/>
          </a:prstGeom>
          <a:noFill/>
          <a:ln w="38100">
            <a:solidFill>
              <a:srgbClr val="000000"/>
            </a:solidFill>
            <a:round/>
            <a:headEnd/>
            <a:tailEnd type="triangle" w="med" len="lg"/>
          </a:ln>
          <a:extLst>
            <a:ext uri="{909E8E84-426E-40DD-AFC4-6F175D3DCCD1}">
              <a14:hiddenFill xmlns="" xmlns:a14="http://schemas.microsoft.com/office/drawing/2010/main">
                <a:noFill/>
              </a14:hiddenFill>
            </a:ext>
          </a:extLst>
        </p:spPr>
        <p:txBody>
          <a:bodyPr wrap="none" lIns="82442" tIns="41221" rIns="82442" bIns="41221"/>
          <a:lstStyle/>
          <a:p>
            <a:endParaRPr lang="en-US"/>
          </a:p>
        </p:txBody>
      </p:sp>
      <p:sp>
        <p:nvSpPr>
          <p:cNvPr id="9223" name="Text Box 16"/>
          <p:cNvSpPr txBox="1">
            <a:spLocks noChangeArrowheads="1"/>
          </p:cNvSpPr>
          <p:nvPr/>
        </p:nvSpPr>
        <p:spPr bwMode="auto">
          <a:xfrm>
            <a:off x="3937000" y="5334000"/>
            <a:ext cx="4230688" cy="69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sz="2100">
                <a:solidFill>
                  <a:srgbClr val="000000"/>
                </a:solidFill>
              </a:rPr>
              <a:t>Appalachian Trail blaze</a:t>
            </a:r>
          </a:p>
          <a:p>
            <a:pPr>
              <a:spcAft>
                <a:spcPct val="15000"/>
              </a:spcAft>
            </a:pPr>
            <a:r>
              <a:rPr lang="en-US" sz="2100">
                <a:solidFill>
                  <a:srgbClr val="000000"/>
                </a:solidFill>
              </a:rPr>
              <a:t>Local trail blaze</a:t>
            </a:r>
          </a:p>
        </p:txBody>
      </p:sp>
      <p:sp>
        <p:nvSpPr>
          <p:cNvPr id="9224" name="Line 17"/>
          <p:cNvSpPr>
            <a:spLocks noChangeShapeType="1"/>
          </p:cNvSpPr>
          <p:nvPr/>
        </p:nvSpPr>
        <p:spPr bwMode="auto">
          <a:xfrm flipH="1" flipV="1">
            <a:off x="3049588" y="5800725"/>
            <a:ext cx="760412" cy="66675"/>
          </a:xfrm>
          <a:prstGeom prst="line">
            <a:avLst/>
          </a:prstGeom>
          <a:noFill/>
          <a:ln w="38100">
            <a:solidFill>
              <a:srgbClr val="000000"/>
            </a:solidFill>
            <a:round/>
            <a:headEnd/>
            <a:tailEnd type="triangle" w="med" len="lg"/>
          </a:ln>
          <a:extLst>
            <a:ext uri="{909E8E84-426E-40DD-AFC4-6F175D3DCCD1}">
              <a14:hiddenFill xmlns="" xmlns:a14="http://schemas.microsoft.com/office/drawing/2010/main">
                <a:noFill/>
              </a14:hiddenFill>
            </a:ext>
          </a:extLst>
        </p:spPr>
        <p:txBody>
          <a:bodyPr wrap="none" lIns="82442" tIns="41221" rIns="82442" bIns="41221"/>
          <a:lstStyle/>
          <a:p>
            <a:endParaRPr lang="en-US"/>
          </a:p>
        </p:txBody>
      </p:sp>
    </p:spTree>
    <p:extLst>
      <p:ext uri="{BB962C8B-B14F-4D97-AF65-F5344CB8AC3E}">
        <p14:creationId xmlns="" xmlns:p14="http://schemas.microsoft.com/office/powerpoint/2010/main" val="23540920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p:cNvSpPr>
          <p:nvPr>
            <p:ph type="title"/>
          </p:nvPr>
        </p:nvSpPr>
        <p:spPr/>
        <p:txBody>
          <a:bodyPr/>
          <a:lstStyle/>
          <a:p>
            <a:pPr algn="l"/>
            <a:r>
              <a:rPr lang="en-US" dirty="0" smtClean="0"/>
              <a:t>Turn </a:t>
            </a:r>
            <a:r>
              <a:rPr lang="en-US" dirty="0" smtClean="0"/>
              <a:t>blazes </a:t>
            </a:r>
            <a:r>
              <a:rPr lang="en-US" dirty="0" smtClean="0"/>
              <a:t>for </a:t>
            </a:r>
            <a:r>
              <a:rPr lang="en-US" dirty="0" smtClean="0"/>
              <a:t>three </a:t>
            </a:r>
            <a:r>
              <a:rPr lang="en-US" dirty="0" smtClean="0"/>
              <a:t>t</a:t>
            </a:r>
            <a:r>
              <a:rPr lang="en-US" dirty="0" smtClean="0"/>
              <a:t>rails</a:t>
            </a:r>
            <a:endParaRPr lang="en-US" dirty="0" smtClean="0"/>
          </a:p>
        </p:txBody>
      </p:sp>
      <p:pic>
        <p:nvPicPr>
          <p:cNvPr id="114690" name="Picture 4"/>
          <p:cNvPicPr>
            <a:picLocks noChangeAspect="1" noChangeArrowheads="1"/>
          </p:cNvPicPr>
          <p:nvPr/>
        </p:nvPicPr>
        <p:blipFill>
          <a:blip r:embed="rId3" cstate="print"/>
          <a:srcRect l="9574"/>
          <a:stretch>
            <a:fillRect/>
          </a:stretch>
        </p:blipFill>
        <p:spPr bwMode="auto">
          <a:xfrm>
            <a:off x="2362200" y="1408804"/>
            <a:ext cx="6248400" cy="5182496"/>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 Box 3"/>
          <p:cNvSpPr txBox="1">
            <a:spLocks noChangeArrowheads="1"/>
          </p:cNvSpPr>
          <p:nvPr/>
        </p:nvSpPr>
        <p:spPr bwMode="auto">
          <a:xfrm>
            <a:off x="417513" y="631825"/>
            <a:ext cx="8280400" cy="676275"/>
          </a:xfrm>
          <a:prstGeom prst="rect">
            <a:avLst/>
          </a:prstGeom>
          <a:noFill/>
          <a:ln w="9525">
            <a:noFill/>
            <a:miter lim="800000"/>
            <a:headEnd/>
            <a:tailEnd/>
          </a:ln>
        </p:spPr>
        <p:txBody>
          <a:bodyPr lIns="0" tIns="0" rIns="0" bIns="0" anchor="ctr">
            <a:spAutoFit/>
          </a:bodyPr>
          <a:lstStyle/>
          <a:p>
            <a:pPr algn="ctr" eaLnBrk="0" hangingPunct="0">
              <a:spcAft>
                <a:spcPct val="15000"/>
              </a:spcAft>
            </a:pPr>
            <a:r>
              <a:rPr lang="en-US" sz="4400" b="1">
                <a:solidFill>
                  <a:srgbClr val="000000"/>
                </a:solidFill>
                <a:latin typeface="Calibri" pitchFamily="34" charset="0"/>
              </a:rPr>
              <a:t>Blaze Patterns</a:t>
            </a:r>
          </a:p>
        </p:txBody>
      </p:sp>
      <p:sp>
        <p:nvSpPr>
          <p:cNvPr id="112642" name="Text Box 4"/>
          <p:cNvSpPr txBox="1">
            <a:spLocks noChangeArrowheads="1"/>
          </p:cNvSpPr>
          <p:nvPr/>
        </p:nvSpPr>
        <p:spPr bwMode="auto">
          <a:xfrm>
            <a:off x="685800" y="5270500"/>
            <a:ext cx="1412875" cy="760413"/>
          </a:xfrm>
          <a:prstGeom prst="rect">
            <a:avLst/>
          </a:prstGeom>
          <a:noFill/>
          <a:ln w="9525">
            <a:noFill/>
            <a:miter lim="800000"/>
            <a:headEnd/>
            <a:tailEnd/>
          </a:ln>
        </p:spPr>
        <p:txBody>
          <a:bodyPr lIns="0" tIns="0" rIns="0" bIns="0" anchor="ctr">
            <a:spAutoFit/>
          </a:bodyPr>
          <a:lstStyle/>
          <a:p>
            <a:pPr algn="ctr" eaLnBrk="0" hangingPunct="0">
              <a:spcAft>
                <a:spcPct val="15000"/>
              </a:spcAft>
            </a:pPr>
            <a:r>
              <a:rPr lang="en-US" sz="2300">
                <a:solidFill>
                  <a:srgbClr val="000000"/>
                </a:solidFill>
                <a:latin typeface="Interstate-Light" pitchFamily="2" charset="0"/>
              </a:rPr>
              <a:t>Standard</a:t>
            </a:r>
          </a:p>
          <a:p>
            <a:pPr algn="ctr" eaLnBrk="0" hangingPunct="0">
              <a:spcAft>
                <a:spcPct val="15000"/>
              </a:spcAft>
            </a:pPr>
            <a:r>
              <a:rPr lang="en-US" sz="2300">
                <a:solidFill>
                  <a:srgbClr val="000000"/>
                </a:solidFill>
                <a:latin typeface="Interstate-Light" pitchFamily="2" charset="0"/>
              </a:rPr>
              <a:t>Blaze</a:t>
            </a:r>
          </a:p>
        </p:txBody>
      </p:sp>
      <p:sp>
        <p:nvSpPr>
          <p:cNvPr id="112643" name="Text Box 5"/>
          <p:cNvSpPr txBox="1">
            <a:spLocks noChangeArrowheads="1"/>
          </p:cNvSpPr>
          <p:nvPr/>
        </p:nvSpPr>
        <p:spPr bwMode="auto">
          <a:xfrm>
            <a:off x="2438400" y="5273675"/>
            <a:ext cx="2133600" cy="900113"/>
          </a:xfrm>
          <a:prstGeom prst="rect">
            <a:avLst/>
          </a:prstGeom>
          <a:noFill/>
          <a:ln w="9525">
            <a:noFill/>
            <a:miter lim="800000"/>
            <a:headEnd/>
            <a:tailEnd/>
          </a:ln>
        </p:spPr>
        <p:txBody>
          <a:bodyPr lIns="0" tIns="0" rIns="0" bIns="0">
            <a:spAutoFit/>
          </a:bodyPr>
          <a:lstStyle/>
          <a:p>
            <a:pPr algn="ctr" eaLnBrk="0" hangingPunct="0">
              <a:spcAft>
                <a:spcPct val="15000"/>
              </a:spcAft>
            </a:pPr>
            <a:r>
              <a:rPr lang="en-US" sz="2300">
                <a:solidFill>
                  <a:srgbClr val="000000"/>
                </a:solidFill>
                <a:latin typeface="Interstate-Light" pitchFamily="2" charset="0"/>
              </a:rPr>
              <a:t>Right Turn</a:t>
            </a:r>
          </a:p>
          <a:p>
            <a:pPr algn="ctr" eaLnBrk="0" hangingPunct="0">
              <a:spcAft>
                <a:spcPct val="15000"/>
              </a:spcAft>
            </a:pPr>
            <a:r>
              <a:rPr lang="en-US" sz="1600">
                <a:solidFill>
                  <a:srgbClr val="000000"/>
                </a:solidFill>
                <a:latin typeface="Interstate-Light" pitchFamily="2" charset="0"/>
              </a:rPr>
              <a:t>(upper blaze shows direction of turn)</a:t>
            </a:r>
          </a:p>
        </p:txBody>
      </p:sp>
      <p:sp>
        <p:nvSpPr>
          <p:cNvPr id="112644" name="Text Box 6"/>
          <p:cNvSpPr txBox="1">
            <a:spLocks noChangeArrowheads="1"/>
          </p:cNvSpPr>
          <p:nvPr/>
        </p:nvSpPr>
        <p:spPr bwMode="auto">
          <a:xfrm>
            <a:off x="4953000" y="5273675"/>
            <a:ext cx="1600200" cy="703263"/>
          </a:xfrm>
          <a:prstGeom prst="rect">
            <a:avLst/>
          </a:prstGeom>
          <a:noFill/>
          <a:ln w="9525">
            <a:noFill/>
            <a:miter lim="800000"/>
            <a:headEnd/>
            <a:tailEnd/>
          </a:ln>
        </p:spPr>
        <p:txBody>
          <a:bodyPr lIns="0" tIns="0" rIns="0" bIns="0">
            <a:spAutoFit/>
          </a:bodyPr>
          <a:lstStyle/>
          <a:p>
            <a:pPr algn="ctr" eaLnBrk="0" hangingPunct="0">
              <a:spcAft>
                <a:spcPct val="15000"/>
              </a:spcAft>
            </a:pPr>
            <a:r>
              <a:rPr lang="en-US" sz="2300">
                <a:solidFill>
                  <a:srgbClr val="000000"/>
                </a:solidFill>
                <a:latin typeface="Interstate-Light" pitchFamily="2" charset="0"/>
              </a:rPr>
              <a:t>Start of Trail</a:t>
            </a:r>
          </a:p>
        </p:txBody>
      </p:sp>
      <p:sp>
        <p:nvSpPr>
          <p:cNvPr id="112645" name="Text Box 7"/>
          <p:cNvSpPr txBox="1">
            <a:spLocks noChangeArrowheads="1"/>
          </p:cNvSpPr>
          <p:nvPr/>
        </p:nvSpPr>
        <p:spPr bwMode="auto">
          <a:xfrm>
            <a:off x="6934200" y="5257800"/>
            <a:ext cx="1600200" cy="354013"/>
          </a:xfrm>
          <a:prstGeom prst="rect">
            <a:avLst/>
          </a:prstGeom>
          <a:noFill/>
          <a:ln w="9525">
            <a:noFill/>
            <a:miter lim="800000"/>
            <a:headEnd/>
            <a:tailEnd/>
          </a:ln>
        </p:spPr>
        <p:txBody>
          <a:bodyPr lIns="0" tIns="0" rIns="0" bIns="0">
            <a:spAutoFit/>
          </a:bodyPr>
          <a:lstStyle/>
          <a:p>
            <a:pPr algn="ctr" eaLnBrk="0" hangingPunct="0">
              <a:spcAft>
                <a:spcPct val="15000"/>
              </a:spcAft>
            </a:pPr>
            <a:r>
              <a:rPr lang="en-US" sz="2300">
                <a:solidFill>
                  <a:srgbClr val="000000"/>
                </a:solidFill>
                <a:latin typeface="Interstate-Light" pitchFamily="2" charset="0"/>
              </a:rPr>
              <a:t>End of Trail</a:t>
            </a:r>
          </a:p>
        </p:txBody>
      </p:sp>
      <p:pic>
        <p:nvPicPr>
          <p:cNvPr id="112646" name="Picture 12" descr="standard blaze"/>
          <p:cNvPicPr>
            <a:picLocks noChangeAspect="1" noChangeArrowheads="1"/>
          </p:cNvPicPr>
          <p:nvPr/>
        </p:nvPicPr>
        <p:blipFill>
          <a:blip r:embed="rId3" cstate="print"/>
          <a:srcRect/>
          <a:stretch>
            <a:fillRect/>
          </a:stretch>
        </p:blipFill>
        <p:spPr bwMode="auto">
          <a:xfrm>
            <a:off x="381000" y="1676400"/>
            <a:ext cx="1914525" cy="3048000"/>
          </a:xfrm>
          <a:prstGeom prst="rect">
            <a:avLst/>
          </a:prstGeom>
          <a:noFill/>
          <a:ln w="9525">
            <a:noFill/>
            <a:miter lim="800000"/>
            <a:headEnd/>
            <a:tailEnd/>
          </a:ln>
        </p:spPr>
      </p:pic>
      <p:pic>
        <p:nvPicPr>
          <p:cNvPr id="112647" name="Picture 10" descr="Right Turn"/>
          <p:cNvPicPr>
            <a:picLocks noChangeAspect="1" noChangeArrowheads="1"/>
          </p:cNvPicPr>
          <p:nvPr/>
        </p:nvPicPr>
        <p:blipFill>
          <a:blip r:embed="rId4" cstate="print"/>
          <a:srcRect l="28606" t="26207" r="31346" b="33473"/>
          <a:stretch>
            <a:fillRect/>
          </a:stretch>
        </p:blipFill>
        <p:spPr bwMode="auto">
          <a:xfrm>
            <a:off x="2438400" y="1676400"/>
            <a:ext cx="2133600" cy="3048000"/>
          </a:xfrm>
          <a:prstGeom prst="rect">
            <a:avLst/>
          </a:prstGeom>
          <a:noFill/>
          <a:ln w="9525">
            <a:noFill/>
            <a:miter lim="800000"/>
            <a:headEnd/>
            <a:tailEnd/>
          </a:ln>
        </p:spPr>
      </p:pic>
      <p:pic>
        <p:nvPicPr>
          <p:cNvPr id="112648" name="Picture 11" descr="Trail Start"/>
          <p:cNvPicPr>
            <a:picLocks noChangeAspect="1" noChangeArrowheads="1"/>
          </p:cNvPicPr>
          <p:nvPr/>
        </p:nvPicPr>
        <p:blipFill>
          <a:blip r:embed="rId5" cstate="print"/>
          <a:srcRect l="30035" t="25200" r="32777" b="35489"/>
          <a:stretch>
            <a:fillRect/>
          </a:stretch>
        </p:blipFill>
        <p:spPr bwMode="auto">
          <a:xfrm>
            <a:off x="4724400" y="1752600"/>
            <a:ext cx="1981200" cy="2971800"/>
          </a:xfrm>
          <a:prstGeom prst="rect">
            <a:avLst/>
          </a:prstGeom>
          <a:noFill/>
          <a:ln w="9525">
            <a:noFill/>
            <a:miter lim="800000"/>
            <a:headEnd/>
            <a:tailEnd/>
          </a:ln>
        </p:spPr>
      </p:pic>
      <p:pic>
        <p:nvPicPr>
          <p:cNvPr id="112649" name="Picture 12" descr="Trail End"/>
          <p:cNvPicPr>
            <a:picLocks noChangeAspect="1" noChangeArrowheads="1"/>
          </p:cNvPicPr>
          <p:nvPr/>
        </p:nvPicPr>
        <p:blipFill>
          <a:blip r:embed="rId6" cstate="print"/>
          <a:srcRect l="32837" t="21167" r="29976" b="40529"/>
          <a:stretch>
            <a:fillRect/>
          </a:stretch>
        </p:blipFill>
        <p:spPr bwMode="auto">
          <a:xfrm>
            <a:off x="6934200" y="1752600"/>
            <a:ext cx="1981200"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p:cNvSpPr>
          <p:nvPr>
            <p:ph type="title"/>
          </p:nvPr>
        </p:nvSpPr>
        <p:spPr>
          <a:xfrm>
            <a:off x="685800" y="609600"/>
            <a:ext cx="3352800" cy="1143000"/>
          </a:xfrm>
        </p:spPr>
        <p:txBody>
          <a:bodyPr>
            <a:normAutofit fontScale="90000"/>
          </a:bodyPr>
          <a:lstStyle/>
          <a:p>
            <a:pPr algn="l" eaLnBrk="1" hangingPunct="1"/>
            <a:r>
              <a:rPr lang="en-US" sz="4000" dirty="0" smtClean="0"/>
              <a:t>Can you spot the problems?</a:t>
            </a:r>
          </a:p>
        </p:txBody>
      </p:sp>
      <p:pic>
        <p:nvPicPr>
          <p:cNvPr id="120834" name="Picture 2" descr="C:\Users\Jane\Desktop\Pictures\Trail Work\IMG_2122.JPG"/>
          <p:cNvPicPr>
            <a:picLocks noGrp="1" noChangeAspect="1" noChangeArrowheads="1"/>
          </p:cNvPicPr>
          <p:nvPr>
            <p:ph idx="1"/>
          </p:nvPr>
        </p:nvPicPr>
        <p:blipFill>
          <a:blip r:embed="rId3" cstate="print"/>
          <a:srcRect/>
          <a:stretch>
            <a:fillRect/>
          </a:stretch>
        </p:blipFill>
        <p:spPr>
          <a:xfrm>
            <a:off x="4375420" y="533401"/>
            <a:ext cx="4373293" cy="5181600"/>
          </a:xfrm>
          <a:ln w="19050">
            <a:solidFill>
              <a:schemeClr val="tx1"/>
            </a:solidFill>
          </a:ln>
        </p:spPr>
      </p:pic>
      <p:pic>
        <p:nvPicPr>
          <p:cNvPr id="120835" name="Picture 4" descr="Poor Blazing job_example"/>
          <p:cNvPicPr>
            <a:picLocks noChangeAspect="1" noChangeArrowheads="1"/>
          </p:cNvPicPr>
          <p:nvPr/>
        </p:nvPicPr>
        <p:blipFill>
          <a:blip r:embed="rId4" cstate="print"/>
          <a:srcRect/>
          <a:stretch>
            <a:fillRect/>
          </a:stretch>
        </p:blipFill>
        <p:spPr bwMode="auto">
          <a:xfrm>
            <a:off x="1066800" y="1981200"/>
            <a:ext cx="2743200" cy="4419600"/>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 xmlns:p14="http://schemas.microsoft.com/office/powerpoint/2010/main" val="1796739025"/>
              </p:ext>
            </p:extLst>
          </p:nvPr>
        </p:nvGraphicFramePr>
        <p:xfrm>
          <a:off x="685800" y="762000"/>
          <a:ext cx="80010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38318903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4"/>
          <p:cNvSpPr>
            <a:spLocks noChangeArrowheads="1"/>
          </p:cNvSpPr>
          <p:nvPr/>
        </p:nvSpPr>
        <p:spPr bwMode="auto">
          <a:xfrm>
            <a:off x="3352800" y="4724400"/>
            <a:ext cx="2895600" cy="369888"/>
          </a:xfrm>
          <a:prstGeom prst="rect">
            <a:avLst/>
          </a:prstGeom>
          <a:noFill/>
          <a:ln w="9525">
            <a:noFill/>
            <a:miter lim="800000"/>
            <a:headEnd/>
            <a:tailEnd/>
          </a:ln>
        </p:spPr>
        <p:txBody>
          <a:bodyPr>
            <a:spAutoFit/>
          </a:bodyPr>
          <a:lstStyle/>
          <a:p>
            <a:pPr algn="ctr" eaLnBrk="0" hangingPunct="0">
              <a:spcAft>
                <a:spcPct val="15000"/>
              </a:spcAft>
            </a:pPr>
            <a:endParaRPr lang="en-US">
              <a:solidFill>
                <a:srgbClr val="000000"/>
              </a:solidFill>
              <a:latin typeface="Calibri" pitchFamily="34" charset="0"/>
            </a:endParaRPr>
          </a:p>
        </p:txBody>
      </p:sp>
      <p:pic>
        <p:nvPicPr>
          <p:cNvPr id="122882" name="Picture 2" descr="C:\Users\Jane\Desktop\Pictures\Trail Work\IMG_2146.JPG"/>
          <p:cNvPicPr>
            <a:picLocks noChangeAspect="1" noChangeArrowheads="1"/>
          </p:cNvPicPr>
          <p:nvPr/>
        </p:nvPicPr>
        <p:blipFill>
          <a:blip r:embed="rId3" cstate="print"/>
          <a:srcRect/>
          <a:stretch>
            <a:fillRect/>
          </a:stretch>
        </p:blipFill>
        <p:spPr bwMode="auto">
          <a:xfrm>
            <a:off x="2514600" y="1295400"/>
            <a:ext cx="6488064" cy="5181048"/>
          </a:xfrm>
          <a:prstGeom prst="rect">
            <a:avLst/>
          </a:prstGeom>
          <a:noFill/>
          <a:ln w="19050">
            <a:solidFill>
              <a:schemeClr val="tx1"/>
            </a:solidFill>
            <a:miter lim="800000"/>
            <a:headEnd/>
            <a:tailEnd/>
          </a:ln>
        </p:spPr>
      </p:pic>
      <p:sp>
        <p:nvSpPr>
          <p:cNvPr id="122883" name="Text Box 4"/>
          <p:cNvSpPr txBox="1">
            <a:spLocks noChangeArrowheads="1"/>
          </p:cNvSpPr>
          <p:nvPr/>
        </p:nvSpPr>
        <p:spPr bwMode="auto">
          <a:xfrm>
            <a:off x="381000" y="609600"/>
            <a:ext cx="5029200" cy="1200329"/>
          </a:xfrm>
          <a:prstGeom prst="rect">
            <a:avLst/>
          </a:prstGeom>
          <a:noFill/>
          <a:ln w="9525">
            <a:noFill/>
            <a:miter lim="800000"/>
            <a:headEnd/>
            <a:tailEnd/>
          </a:ln>
        </p:spPr>
        <p:txBody>
          <a:bodyPr wrap="square">
            <a:spAutoFit/>
          </a:bodyPr>
          <a:lstStyle/>
          <a:p>
            <a:pPr>
              <a:spcBef>
                <a:spcPct val="50000"/>
              </a:spcBef>
            </a:pPr>
            <a:r>
              <a:rPr lang="en-US" sz="3200" dirty="0"/>
              <a:t>              </a:t>
            </a:r>
            <a:r>
              <a:rPr lang="en-US" sz="3600" dirty="0"/>
              <a:t>Another problem!   What is it?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C:\Users\Jane\Desktop\Pictures\Trail Work\IMG_2145.JPG"/>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a:xfrm>
            <a:off x="381000" y="533400"/>
            <a:ext cx="4191000" cy="5588000"/>
          </a:xfrm>
        </p:spPr>
      </p:pic>
      <p:pic>
        <p:nvPicPr>
          <p:cNvPr id="3" name="Picture 3" descr="C:\Users\Jane\Desktop\Pictures\Trail Work\IMG_2137.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562600" y="1828800"/>
            <a:ext cx="3165057"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5257800" y="685800"/>
            <a:ext cx="3200400" cy="707886"/>
          </a:xfrm>
          <a:prstGeom prst="rect">
            <a:avLst/>
          </a:prstGeom>
        </p:spPr>
        <p:txBody>
          <a:bodyPr wrap="square">
            <a:spAutoFit/>
          </a:bodyPr>
          <a:lstStyle/>
          <a:p>
            <a:r>
              <a:rPr lang="en-US" sz="4000" dirty="0" smtClean="0"/>
              <a:t>What’s wrong</a:t>
            </a:r>
            <a:endParaRPr lang="en-US" sz="4000" dirty="0"/>
          </a:p>
        </p:txBody>
      </p:sp>
    </p:spTree>
    <p:extLst>
      <p:ext uri="{BB962C8B-B14F-4D97-AF65-F5344CB8AC3E}">
        <p14:creationId xmlns="" xmlns:p14="http://schemas.microsoft.com/office/powerpoint/2010/main" val="4955448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4"/>
          <p:cNvSpPr txBox="1">
            <a:spLocks noChangeArrowheads="1"/>
          </p:cNvSpPr>
          <p:nvPr/>
        </p:nvSpPr>
        <p:spPr bwMode="auto">
          <a:xfrm>
            <a:off x="5105400" y="609600"/>
            <a:ext cx="3581400" cy="366713"/>
          </a:xfrm>
          <a:prstGeom prst="rect">
            <a:avLst/>
          </a:prstGeom>
          <a:noFill/>
          <a:ln w="9525">
            <a:noFill/>
            <a:miter lim="800000"/>
            <a:headEnd/>
            <a:tailEnd/>
          </a:ln>
        </p:spPr>
        <p:txBody>
          <a:bodyPr>
            <a:spAutoFit/>
          </a:bodyPr>
          <a:lstStyle/>
          <a:p>
            <a:pPr>
              <a:spcBef>
                <a:spcPct val="50000"/>
              </a:spcBef>
            </a:pPr>
            <a:endParaRPr lang="en-US"/>
          </a:p>
        </p:txBody>
      </p:sp>
      <p:sp>
        <p:nvSpPr>
          <p:cNvPr id="126979" name="Text Box 10"/>
          <p:cNvSpPr txBox="1">
            <a:spLocks noChangeArrowheads="1"/>
          </p:cNvSpPr>
          <p:nvPr/>
        </p:nvSpPr>
        <p:spPr bwMode="auto">
          <a:xfrm>
            <a:off x="5105400" y="609600"/>
            <a:ext cx="2819400" cy="366713"/>
          </a:xfrm>
          <a:prstGeom prst="rect">
            <a:avLst/>
          </a:prstGeom>
          <a:noFill/>
          <a:ln w="9525">
            <a:noFill/>
            <a:miter lim="800000"/>
            <a:headEnd/>
            <a:tailEnd/>
          </a:ln>
        </p:spPr>
        <p:txBody>
          <a:bodyPr>
            <a:spAutoFit/>
          </a:bodyPr>
          <a:lstStyle/>
          <a:p>
            <a:pPr>
              <a:spcBef>
                <a:spcPct val="50000"/>
              </a:spcBef>
            </a:pPr>
            <a:endParaRPr lang="en-US"/>
          </a:p>
        </p:txBody>
      </p:sp>
      <p:sp>
        <p:nvSpPr>
          <p:cNvPr id="126980" name="Line 12"/>
          <p:cNvSpPr>
            <a:spLocks noChangeShapeType="1"/>
          </p:cNvSpPr>
          <p:nvPr/>
        </p:nvSpPr>
        <p:spPr bwMode="auto">
          <a:xfrm flipH="1">
            <a:off x="5181600" y="762000"/>
            <a:ext cx="609600" cy="0"/>
          </a:xfrm>
          <a:prstGeom prst="line">
            <a:avLst/>
          </a:prstGeom>
          <a:noFill/>
          <a:ln w="9525">
            <a:solidFill>
              <a:schemeClr val="tx1"/>
            </a:solidFill>
            <a:round/>
            <a:headEnd/>
            <a:tailEnd type="triangle" w="med" len="med"/>
          </a:ln>
        </p:spPr>
        <p:txBody>
          <a:bodyPr/>
          <a:lstStyle/>
          <a:p>
            <a:endParaRPr lang="en-US"/>
          </a:p>
        </p:txBody>
      </p:sp>
      <p:sp>
        <p:nvSpPr>
          <p:cNvPr id="126981" name="Text Box 13"/>
          <p:cNvSpPr txBox="1">
            <a:spLocks noChangeArrowheads="1"/>
          </p:cNvSpPr>
          <p:nvPr/>
        </p:nvSpPr>
        <p:spPr bwMode="auto">
          <a:xfrm>
            <a:off x="5943600" y="533400"/>
            <a:ext cx="2514600" cy="553998"/>
          </a:xfrm>
          <a:prstGeom prst="rect">
            <a:avLst/>
          </a:prstGeom>
          <a:noFill/>
          <a:ln w="9525">
            <a:noFill/>
            <a:miter lim="800000"/>
            <a:headEnd/>
            <a:tailEnd/>
          </a:ln>
        </p:spPr>
        <p:txBody>
          <a:bodyPr wrap="square">
            <a:spAutoFit/>
          </a:bodyPr>
          <a:lstStyle/>
          <a:p>
            <a:pPr>
              <a:spcBef>
                <a:spcPct val="50000"/>
              </a:spcBef>
            </a:pPr>
            <a:r>
              <a:rPr lang="en-US" sz="3000" dirty="0"/>
              <a:t>Poor choice </a:t>
            </a:r>
          </a:p>
        </p:txBody>
      </p:sp>
      <p:sp>
        <p:nvSpPr>
          <p:cNvPr id="126982" name="Text Box 15"/>
          <p:cNvSpPr txBox="1">
            <a:spLocks noChangeArrowheads="1"/>
          </p:cNvSpPr>
          <p:nvPr/>
        </p:nvSpPr>
        <p:spPr bwMode="auto">
          <a:xfrm>
            <a:off x="5562600" y="1447800"/>
            <a:ext cx="3048000" cy="553998"/>
          </a:xfrm>
          <a:prstGeom prst="rect">
            <a:avLst/>
          </a:prstGeom>
          <a:noFill/>
          <a:ln w="9525">
            <a:noFill/>
            <a:miter lim="800000"/>
            <a:headEnd/>
            <a:tailEnd/>
          </a:ln>
        </p:spPr>
        <p:txBody>
          <a:bodyPr wrap="square">
            <a:spAutoFit/>
          </a:bodyPr>
          <a:lstStyle/>
          <a:p>
            <a:pPr>
              <a:spcBef>
                <a:spcPct val="50000"/>
              </a:spcBef>
            </a:pPr>
            <a:r>
              <a:rPr lang="en-US" dirty="0"/>
              <a:t>        </a:t>
            </a:r>
            <a:r>
              <a:rPr lang="en-US" sz="3000" dirty="0" smtClean="0"/>
              <a:t>Good </a:t>
            </a:r>
            <a:r>
              <a:rPr lang="en-US" sz="3000" dirty="0"/>
              <a:t>option</a:t>
            </a:r>
          </a:p>
        </p:txBody>
      </p:sp>
      <p:sp>
        <p:nvSpPr>
          <p:cNvPr id="126983" name="Line 16"/>
          <p:cNvSpPr>
            <a:spLocks noChangeShapeType="1"/>
          </p:cNvSpPr>
          <p:nvPr/>
        </p:nvSpPr>
        <p:spPr bwMode="auto">
          <a:xfrm>
            <a:off x="5867400" y="1600200"/>
            <a:ext cx="0" cy="533400"/>
          </a:xfrm>
          <a:prstGeom prst="line">
            <a:avLst/>
          </a:prstGeom>
          <a:noFill/>
          <a:ln w="9525">
            <a:solidFill>
              <a:schemeClr val="tx1"/>
            </a:solidFill>
            <a:round/>
            <a:headEnd/>
            <a:tailEnd type="triangle" w="med" len="med"/>
          </a:ln>
        </p:spPr>
        <p:txBody>
          <a:bodyPr/>
          <a:lstStyle/>
          <a:p>
            <a:endParaRPr lang="en-US"/>
          </a:p>
        </p:txBody>
      </p:sp>
      <p:pic>
        <p:nvPicPr>
          <p:cNvPr id="126984" name="Picture 11" descr="rock cairn_woods trail"/>
          <p:cNvPicPr>
            <a:picLocks noChangeAspect="1" noChangeArrowheads="1"/>
          </p:cNvPicPr>
          <p:nvPr/>
        </p:nvPicPr>
        <p:blipFill>
          <a:blip r:embed="rId3" cstate="print"/>
          <a:srcRect/>
          <a:stretch>
            <a:fillRect/>
          </a:stretch>
        </p:blipFill>
        <p:spPr bwMode="auto">
          <a:xfrm>
            <a:off x="5715000" y="2590800"/>
            <a:ext cx="2857500" cy="3048000"/>
          </a:xfrm>
          <a:prstGeom prst="rect">
            <a:avLst/>
          </a:prstGeom>
          <a:noFill/>
          <a:ln w="19050">
            <a:solidFill>
              <a:schemeClr val="tx1"/>
            </a:solidFill>
            <a:miter lim="800000"/>
            <a:headEnd/>
            <a:tailEnd/>
          </a:ln>
        </p:spPr>
      </p:pic>
      <p:pic>
        <p:nvPicPr>
          <p:cNvPr id="12" name="Picture 2" descr="C:\Users\Jane\Desktop\Pictures\TC\Blazes\IMG_2130.JPG"/>
          <p:cNvPicPr>
            <a:picLocks noGrp="1" noChangeAspect="1" noChangeArrowheads="1"/>
          </p:cNvPicPr>
          <p:nvPr>
            <p:ph idx="1"/>
          </p:nvPr>
        </p:nvPicPr>
        <p:blipFill>
          <a:blip r:embed="rId4" cstate="print"/>
          <a:srcRect/>
          <a:stretch>
            <a:fillRect/>
          </a:stretch>
        </p:blipFill>
        <p:spPr bwMode="auto">
          <a:xfrm>
            <a:off x="838200" y="766764"/>
            <a:ext cx="3962400" cy="5283200"/>
          </a:xfrm>
          <a:prstGeom prst="rect">
            <a:avLst/>
          </a:prstGeom>
          <a:noFill/>
          <a:ln w="19050">
            <a:solidFill>
              <a:schemeClr val="tx1"/>
            </a:solid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Invasives</a:t>
            </a:r>
            <a:r>
              <a:rPr lang="en-US" dirty="0" smtClean="0"/>
              <a:t> Strike Force</a:t>
            </a:r>
            <a:br>
              <a:rPr lang="en-US" dirty="0" smtClean="0"/>
            </a:br>
            <a:r>
              <a:rPr lang="en-US" dirty="0" smtClean="0"/>
              <a:t>www.nynjtc.org/invasives</a:t>
            </a:r>
            <a:endParaRPr lang="en-US" dirty="0"/>
          </a:p>
        </p:txBody>
      </p:sp>
      <p:pic>
        <p:nvPicPr>
          <p:cNvPr id="4" name="Content Placeholder 3" descr="Capture.JPG"/>
          <p:cNvPicPr>
            <a:picLocks noGrp="1" noChangeAspect="1"/>
          </p:cNvPicPr>
          <p:nvPr>
            <p:ph idx="1"/>
          </p:nvPr>
        </p:nvPicPr>
        <p:blipFill>
          <a:blip r:embed="rId3" cstate="print"/>
          <a:stretch>
            <a:fillRect/>
          </a:stretch>
        </p:blipFill>
        <p:spPr>
          <a:xfrm>
            <a:off x="766349" y="1600200"/>
            <a:ext cx="7611301" cy="4525963"/>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417513" y="534314"/>
            <a:ext cx="842168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sz="3400" dirty="0">
                <a:solidFill>
                  <a:srgbClr val="000000"/>
                </a:solidFill>
                <a:latin typeface="+mj-lt"/>
              </a:rPr>
              <a:t>Special </a:t>
            </a:r>
            <a:r>
              <a:rPr lang="en-US" sz="3400" dirty="0" smtClean="0">
                <a:solidFill>
                  <a:srgbClr val="000000"/>
                </a:solidFill>
                <a:latin typeface="+mj-lt"/>
              </a:rPr>
              <a:t>(</a:t>
            </a:r>
            <a:r>
              <a:rPr lang="en-US" sz="3400" dirty="0">
                <a:solidFill>
                  <a:srgbClr val="000000"/>
                </a:solidFill>
                <a:latin typeface="+mj-lt"/>
              </a:rPr>
              <a:t>and not so special</a:t>
            </a:r>
            <a:r>
              <a:rPr lang="en-US" sz="3400" dirty="0" smtClean="0">
                <a:solidFill>
                  <a:srgbClr val="000000"/>
                </a:solidFill>
                <a:latin typeface="+mj-lt"/>
              </a:rPr>
              <a:t>) plants </a:t>
            </a:r>
            <a:r>
              <a:rPr lang="en-US" sz="3400" dirty="0">
                <a:solidFill>
                  <a:srgbClr val="000000"/>
                </a:solidFill>
                <a:latin typeface="+mj-lt"/>
              </a:rPr>
              <a:t>on </a:t>
            </a:r>
            <a:r>
              <a:rPr lang="en-US" sz="3400" dirty="0" smtClean="0">
                <a:solidFill>
                  <a:srgbClr val="000000"/>
                </a:solidFill>
                <a:latin typeface="+mj-lt"/>
              </a:rPr>
              <a:t>your </a:t>
            </a:r>
            <a:r>
              <a:rPr lang="en-US" sz="3400" dirty="0">
                <a:solidFill>
                  <a:srgbClr val="000000"/>
                </a:solidFill>
                <a:latin typeface="+mj-lt"/>
              </a:rPr>
              <a:t>t</a:t>
            </a:r>
            <a:r>
              <a:rPr lang="en-US" sz="3400" dirty="0" smtClean="0">
                <a:solidFill>
                  <a:srgbClr val="000000"/>
                </a:solidFill>
                <a:latin typeface="+mj-lt"/>
              </a:rPr>
              <a:t>rail</a:t>
            </a:r>
            <a:endParaRPr lang="en-US" sz="3400" dirty="0">
              <a:solidFill>
                <a:srgbClr val="000000"/>
              </a:solidFill>
              <a:latin typeface="+mj-lt"/>
            </a:endParaRPr>
          </a:p>
        </p:txBody>
      </p:sp>
      <p:sp>
        <p:nvSpPr>
          <p:cNvPr id="29699" name="Rectangle 2"/>
          <p:cNvSpPr>
            <a:spLocks noChangeArrowheads="1"/>
          </p:cNvSpPr>
          <p:nvPr/>
        </p:nvSpPr>
        <p:spPr bwMode="auto">
          <a:xfrm>
            <a:off x="571500" y="4953000"/>
            <a:ext cx="8001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03200" indent="-203200" eaLnBrk="0" hangingPunct="0">
              <a:spcAft>
                <a:spcPct val="15000"/>
              </a:spcAft>
              <a:buClr>
                <a:srgbClr val="000000"/>
              </a:buClr>
              <a:buSzPct val="100000"/>
            </a:pPr>
            <a:r>
              <a:rPr lang="en-US" sz="2800" dirty="0" smtClean="0">
                <a:solidFill>
                  <a:srgbClr val="000000"/>
                </a:solidFill>
              </a:rPr>
              <a:t>.</a:t>
            </a:r>
            <a:endParaRPr lang="en-US" sz="2800" dirty="0">
              <a:solidFill>
                <a:srgbClr val="000000"/>
              </a:solidFill>
            </a:endParaRPr>
          </a:p>
        </p:txBody>
      </p:sp>
      <p:pic>
        <p:nvPicPr>
          <p:cNvPr id="4" name="Picture 2" descr="C:\Users\Jane\Desktop\Pictures\Walkable Westchester\Morning Strolls\Hilltop Hanover\IMG_2278.JPG"/>
          <p:cNvPicPr>
            <a:picLocks noChangeAspect="1" noChangeArrowheads="1"/>
          </p:cNvPicPr>
          <p:nvPr/>
        </p:nvPicPr>
        <p:blipFill>
          <a:blip r:embed="rId3" cstate="print">
            <a:lum contrast="10000"/>
            <a:extLst>
              <a:ext uri="{28A0092B-C50C-407E-A947-70E740481C1C}">
                <a14:useLocalDpi xmlns="" xmlns:a14="http://schemas.microsoft.com/office/drawing/2010/main" val="0"/>
              </a:ext>
            </a:extLst>
          </a:blip>
          <a:srcRect/>
          <a:stretch>
            <a:fillRect/>
          </a:stretch>
        </p:blipFill>
        <p:spPr bwMode="auto">
          <a:xfrm>
            <a:off x="1447800" y="1447800"/>
            <a:ext cx="6654800" cy="4991100"/>
          </a:xfrm>
          <a:prstGeom prst="rect">
            <a:avLst/>
          </a:prstGeom>
          <a:noFill/>
          <a:ln w="190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rot="1764839">
            <a:off x="5580247" y="2214844"/>
            <a:ext cx="1946799" cy="369332"/>
          </a:xfrm>
          <a:prstGeom prst="rect">
            <a:avLst/>
          </a:prstGeom>
        </p:spPr>
        <p:style>
          <a:lnRef idx="0">
            <a:scrgbClr r="0" g="0" b="0"/>
          </a:lnRef>
          <a:fillRef idx="1001">
            <a:schemeClr val="lt1"/>
          </a:fillRef>
          <a:effectRef idx="0">
            <a:scrgbClr r="0" g="0" b="0"/>
          </a:effectRef>
          <a:fontRef idx="major"/>
        </p:style>
        <p:txBody>
          <a:bodyPr wrap="square">
            <a:spAutoFit/>
          </a:bodyPr>
          <a:lstStyle/>
          <a:p>
            <a:pPr>
              <a:defRPr/>
            </a:pPr>
            <a:r>
              <a:rPr lang="en-US" dirty="0" smtClean="0">
                <a:latin typeface="Arial" pitchFamily="34" charset="0"/>
                <a:cs typeface="Arial" pitchFamily="34" charset="0"/>
              </a:rPr>
              <a:t>Multi Flora Rose</a:t>
            </a:r>
          </a:p>
        </p:txBody>
      </p:sp>
    </p:spTree>
    <p:extLst>
      <p:ext uri="{BB962C8B-B14F-4D97-AF65-F5344CB8AC3E}">
        <p14:creationId xmlns="" xmlns:p14="http://schemas.microsoft.com/office/powerpoint/2010/main" val="23084295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Content Placeholder 4" descr="barberry"/>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tretch>
            <a:fillRect/>
          </a:stretch>
        </p:blipFill>
        <p:spPr>
          <a:xfrm>
            <a:off x="4049729" y="381000"/>
            <a:ext cx="4793482" cy="3429000"/>
          </a:xfrm>
          <a:ln w="19050">
            <a:solidFill>
              <a:schemeClr val="tx1"/>
            </a:solidFill>
          </a:ln>
        </p:spPr>
      </p:pic>
      <p:pic>
        <p:nvPicPr>
          <p:cNvPr id="11" name="Picture 2" descr="C:\Users\Jane\Desktop\Pictures\Walkable Westchester\Morning Strolls\Hilltop Hanover\IMG_2277.JPG"/>
          <p:cNvPicPr>
            <a:picLocks noChangeAspect="1" noChangeArrowheads="1"/>
          </p:cNvPicPr>
          <p:nvPr/>
        </p:nvPicPr>
        <p:blipFill>
          <a:blip r:embed="rId4" cstate="print">
            <a:lum bright="-20000"/>
            <a:extLst>
              <a:ext uri="{28A0092B-C50C-407E-A947-70E740481C1C}">
                <a14:useLocalDpi xmlns="" xmlns:a14="http://schemas.microsoft.com/office/drawing/2010/main" val="0"/>
              </a:ext>
            </a:extLst>
          </a:blip>
          <a:srcRect/>
          <a:stretch>
            <a:fillRect/>
          </a:stretch>
        </p:blipFill>
        <p:spPr bwMode="auto">
          <a:xfrm>
            <a:off x="533400" y="2969662"/>
            <a:ext cx="5334000" cy="3431138"/>
          </a:xfrm>
          <a:prstGeom prst="rect">
            <a:avLst/>
          </a:prstGeom>
          <a:noFill/>
          <a:ln w="190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0" name="Title 1"/>
          <p:cNvSpPr>
            <a:spLocks noGrp="1"/>
          </p:cNvSpPr>
          <p:nvPr>
            <p:ph type="title"/>
          </p:nvPr>
        </p:nvSpPr>
        <p:spPr>
          <a:xfrm rot="1620024">
            <a:off x="7607948" y="630705"/>
            <a:ext cx="1091491" cy="413839"/>
          </a:xfrm>
          <a:solidFill>
            <a:schemeClr val="bg1"/>
          </a:solidFill>
        </p:spPr>
        <p:txBody>
          <a:bodyPr>
            <a:normAutofit/>
          </a:bodyPr>
          <a:lstStyle/>
          <a:p>
            <a:pPr eaLnBrk="1" hangingPunct="1"/>
            <a:r>
              <a:rPr lang="en-US" sz="2000" dirty="0" smtClean="0">
                <a:latin typeface="+mn-lt"/>
                <a:cs typeface="Arial" pitchFamily="34" charset="0"/>
              </a:rPr>
              <a:t>Barberry</a:t>
            </a:r>
          </a:p>
        </p:txBody>
      </p:sp>
      <p:sp>
        <p:nvSpPr>
          <p:cNvPr id="6" name="Rectangle 5"/>
          <p:cNvSpPr/>
          <p:nvPr/>
        </p:nvSpPr>
        <p:spPr>
          <a:xfrm>
            <a:off x="2286000" y="3435192"/>
            <a:ext cx="1981200" cy="400110"/>
          </a:xfrm>
          <a:prstGeom prst="rect">
            <a:avLst/>
          </a:prstGeom>
          <a:solidFill>
            <a:schemeClr val="bg1"/>
          </a:solidFill>
        </p:spPr>
        <p:txBody>
          <a:bodyPr wrap="square">
            <a:spAutoFit/>
          </a:bodyPr>
          <a:lstStyle/>
          <a:p>
            <a:pPr algn="ctr">
              <a:spcAft>
                <a:spcPct val="15000"/>
              </a:spcAft>
            </a:pPr>
            <a:r>
              <a:rPr lang="en-US" sz="2000" dirty="0" smtClean="0">
                <a:solidFill>
                  <a:srgbClr val="000000"/>
                </a:solidFill>
              </a:rPr>
              <a:t>Garlic Mustard</a:t>
            </a:r>
            <a:endParaRPr lang="en-US" sz="2000" dirty="0">
              <a:solidFill>
                <a:srgbClr val="000000"/>
              </a:solidFill>
            </a:endParaRPr>
          </a:p>
        </p:txBody>
      </p:sp>
    </p:spTree>
    <p:extLst>
      <p:ext uri="{BB962C8B-B14F-4D97-AF65-F5344CB8AC3E}">
        <p14:creationId xmlns="" xmlns:p14="http://schemas.microsoft.com/office/powerpoint/2010/main" val="34050360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274638"/>
            <a:ext cx="7848600" cy="868362"/>
          </a:xfrm>
        </p:spPr>
        <p:txBody>
          <a:bodyPr>
            <a:normAutofit/>
          </a:bodyPr>
          <a:lstStyle/>
          <a:p>
            <a:pPr algn="l" eaLnBrk="1" hangingPunct="1"/>
            <a:r>
              <a:rPr lang="en-US" dirty="0" smtClean="0"/>
              <a:t> Can you spot the problem?</a:t>
            </a:r>
          </a:p>
        </p:txBody>
      </p:sp>
      <p:sp>
        <p:nvSpPr>
          <p:cNvPr id="4" name="Content Placeholder 3"/>
          <p:cNvSpPr>
            <a:spLocks noGrp="1"/>
          </p:cNvSpPr>
          <p:nvPr>
            <p:ph sz="half" idx="2"/>
          </p:nvPr>
        </p:nvSpPr>
        <p:spPr/>
        <p:txBody>
          <a:bodyPr/>
          <a:lstStyle/>
          <a:p>
            <a:endParaRPr lang="en-US"/>
          </a:p>
        </p:txBody>
      </p:sp>
      <p:pic>
        <p:nvPicPr>
          <p:cNvPr id="98306" name="Picture 2" descr="C:\Users\Jane\Desktop\Pictures\Yorktown Trail Project\Sylvan Glen\Storm damage\IMG_5044.JPG"/>
          <p:cNvPicPr>
            <a:picLocks noChangeAspect="1" noChangeArrowheads="1"/>
          </p:cNvPicPr>
          <p:nvPr/>
        </p:nvPicPr>
        <p:blipFill>
          <a:blip r:embed="rId3" cstate="print"/>
          <a:srcRect/>
          <a:stretch>
            <a:fillRect/>
          </a:stretch>
        </p:blipFill>
        <p:spPr bwMode="auto">
          <a:xfrm>
            <a:off x="0" y="1295400"/>
            <a:ext cx="9144000" cy="5562600"/>
          </a:xfrm>
          <a:prstGeom prst="rect">
            <a:avLst/>
          </a:prstGeom>
          <a:noFill/>
        </p:spPr>
      </p:pic>
    </p:spTree>
    <p:extLst>
      <p:ext uri="{BB962C8B-B14F-4D97-AF65-F5344CB8AC3E}">
        <p14:creationId xmlns="" xmlns:p14="http://schemas.microsoft.com/office/powerpoint/2010/main" val="11669665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2" descr="C:\Users\Jane\Desktop\Pictures\TM 101\Ex. of tr. problems\IMG_474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6115" y="-10886"/>
            <a:ext cx="9260115" cy="69450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9396380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4"/>
          <p:cNvSpPr>
            <a:spLocks noGrp="1"/>
          </p:cNvSpPr>
          <p:nvPr>
            <p:ph type="title"/>
          </p:nvPr>
        </p:nvSpPr>
        <p:spPr/>
        <p:txBody>
          <a:bodyPr/>
          <a:lstStyle/>
          <a:p>
            <a:pPr eaLnBrk="1" hangingPunct="1"/>
            <a:r>
              <a:rPr lang="en-US" smtClean="0"/>
              <a:t>Patrolling and Reporting</a:t>
            </a:r>
          </a:p>
        </p:txBody>
      </p:sp>
      <p:pic>
        <p:nvPicPr>
          <p:cNvPr id="133122" name="Picture 3" descr="erosion.jpg"/>
          <p:cNvPicPr>
            <a:picLocks noChangeAspect="1"/>
          </p:cNvPicPr>
          <p:nvPr/>
        </p:nvPicPr>
        <p:blipFill>
          <a:blip r:embed="rId3" cstate="print"/>
          <a:srcRect/>
          <a:stretch>
            <a:fillRect/>
          </a:stretch>
        </p:blipFill>
        <p:spPr bwMode="auto">
          <a:xfrm>
            <a:off x="685800" y="1600200"/>
            <a:ext cx="7724189"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3"/>
          <p:cNvSpPr txBox="1">
            <a:spLocks noChangeArrowheads="1"/>
          </p:cNvSpPr>
          <p:nvPr/>
        </p:nvSpPr>
        <p:spPr bwMode="auto">
          <a:xfrm>
            <a:off x="836613" y="1981200"/>
            <a:ext cx="7845425" cy="142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spAutoFit/>
          </a:bodyPr>
          <a:lstStyle>
            <a:lvl1pPr marL="342900" indent="-342900" eaLnBrk="0" hangingPunct="0">
              <a:defRPr>
                <a:solidFill>
                  <a:schemeClr val="tx1"/>
                </a:solidFill>
                <a:latin typeface="Interstate-Light" pitchFamily="2" charset="0"/>
                <a:ea typeface="MS PGothic" pitchFamily="34" charset="-128"/>
              </a:defRPr>
            </a:lvl1pPr>
            <a:lvl2pPr marL="203200" indent="-20320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lvl="1">
              <a:spcAft>
                <a:spcPct val="15000"/>
              </a:spcAft>
              <a:buClr>
                <a:srgbClr val="000000"/>
              </a:buClr>
              <a:buSzPct val="100000"/>
              <a:buFont typeface="WingDings" pitchFamily="2" charset="2"/>
              <a:buChar char="Ÿ"/>
            </a:pPr>
            <a:endParaRPr lang="en-US" sz="2800">
              <a:solidFill>
                <a:srgbClr val="000000"/>
              </a:solidFill>
            </a:endParaRPr>
          </a:p>
          <a:p>
            <a:pPr lvl="1">
              <a:spcAft>
                <a:spcPct val="15000"/>
              </a:spcAft>
              <a:buClr>
                <a:srgbClr val="000000"/>
              </a:buClr>
              <a:buSzPct val="100000"/>
              <a:buFont typeface="WingDings" pitchFamily="2" charset="2"/>
              <a:buChar char="Ÿ"/>
            </a:pPr>
            <a:endParaRPr lang="en-US" sz="2800">
              <a:solidFill>
                <a:srgbClr val="000000"/>
              </a:solidFill>
            </a:endParaRPr>
          </a:p>
          <a:p>
            <a:pPr lvl="1">
              <a:spcAft>
                <a:spcPct val="15000"/>
              </a:spcAft>
              <a:buClr>
                <a:srgbClr val="000000"/>
              </a:buClr>
              <a:buSzPct val="100000"/>
              <a:buFont typeface="WingDings" pitchFamily="2" charset="2"/>
              <a:buChar char="Ÿ"/>
            </a:pPr>
            <a:endParaRPr lang="en-US" sz="2800">
              <a:solidFill>
                <a:srgbClr val="000000"/>
              </a:solidFill>
            </a:endParaRPr>
          </a:p>
        </p:txBody>
      </p:sp>
      <p:pic>
        <p:nvPicPr>
          <p:cNvPr id="44036" name="Picture 2" descr="C:\Users\Jane\Desktop\Sample report.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9855902">
            <a:off x="2423919" y="472569"/>
            <a:ext cx="52324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4" name="Text Box 2"/>
          <p:cNvSpPr txBox="1">
            <a:spLocks noChangeArrowheads="1"/>
          </p:cNvSpPr>
          <p:nvPr/>
        </p:nvSpPr>
        <p:spPr bwMode="auto">
          <a:xfrm>
            <a:off x="281837" y="600549"/>
            <a:ext cx="2766163"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sz="4400" b="1" dirty="0" smtClean="0">
                <a:solidFill>
                  <a:srgbClr val="000000"/>
                </a:solidFill>
              </a:rPr>
              <a:t>Reporting</a:t>
            </a:r>
            <a:endParaRPr lang="en-US" sz="4400" b="1" dirty="0">
              <a:solidFill>
                <a:srgbClr val="000000"/>
              </a:solidFill>
            </a:endParaRPr>
          </a:p>
        </p:txBody>
      </p:sp>
    </p:spTree>
    <p:extLst>
      <p:ext uri="{BB962C8B-B14F-4D97-AF65-F5344CB8AC3E}">
        <p14:creationId xmlns="" xmlns:p14="http://schemas.microsoft.com/office/powerpoint/2010/main" val="1085474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I:\DCIM\111___05\IMG_0650.JPG"/>
          <p:cNvPicPr>
            <a:picLocks noChangeAspect="1" noChangeArrowheads="1"/>
          </p:cNvPicPr>
          <p:nvPr/>
        </p:nvPicPr>
        <p:blipFill>
          <a:blip r:embed="rId3" cstate="print"/>
          <a:srcRect l="3125" t="16667" r="22917" b="13889"/>
          <a:stretch>
            <a:fillRect/>
          </a:stretch>
        </p:blipFill>
        <p:spPr bwMode="auto">
          <a:xfrm rot="1006091">
            <a:off x="4117647" y="872026"/>
            <a:ext cx="4291578" cy="2728145"/>
          </a:xfrm>
          <a:prstGeom prst="rect">
            <a:avLst/>
          </a:prstGeom>
          <a:noFill/>
          <a:ln w="12700">
            <a:solidFill>
              <a:schemeClr val="tx1"/>
            </a:solidFill>
          </a:ln>
        </p:spPr>
      </p:pic>
      <p:sp>
        <p:nvSpPr>
          <p:cNvPr id="3" name="Title 2"/>
          <p:cNvSpPr>
            <a:spLocks noGrp="1"/>
          </p:cNvSpPr>
          <p:nvPr>
            <p:ph type="title"/>
          </p:nvPr>
        </p:nvSpPr>
        <p:spPr>
          <a:xfrm>
            <a:off x="457200" y="762000"/>
            <a:ext cx="3581400" cy="1981200"/>
          </a:xfrm>
        </p:spPr>
        <p:txBody>
          <a:bodyPr>
            <a:noAutofit/>
          </a:bodyPr>
          <a:lstStyle/>
          <a:p>
            <a:pPr algn="l"/>
            <a:r>
              <a:rPr lang="en-US" dirty="0" smtClean="0"/>
              <a:t>Maintainers are VIPs!</a:t>
            </a:r>
            <a:endParaRPr lang="en-US" dirty="0"/>
          </a:p>
        </p:txBody>
      </p:sp>
      <p:sp>
        <p:nvSpPr>
          <p:cNvPr id="4" name="Content Placeholder 3"/>
          <p:cNvSpPr>
            <a:spLocks noGrp="1"/>
          </p:cNvSpPr>
          <p:nvPr>
            <p:ph idx="1"/>
          </p:nvPr>
        </p:nvSpPr>
        <p:spPr>
          <a:xfrm>
            <a:off x="457200" y="3962400"/>
            <a:ext cx="8229600" cy="2163764"/>
          </a:xfrm>
        </p:spPr>
        <p:txBody>
          <a:bodyPr>
            <a:normAutofit/>
          </a:bodyPr>
          <a:lstStyle/>
          <a:p>
            <a:r>
              <a:rPr lang="en-US" dirty="0" smtClean="0"/>
              <a:t>Caretakers of a trail</a:t>
            </a:r>
          </a:p>
          <a:p>
            <a:r>
              <a:rPr lang="en-US" dirty="0" smtClean="0"/>
              <a:t>Public face of the Trail Conference</a:t>
            </a:r>
          </a:p>
          <a:p>
            <a:r>
              <a:rPr lang="en-US" dirty="0" smtClean="0"/>
              <a:t>Educators to the public</a:t>
            </a:r>
          </a:p>
          <a:p>
            <a:endParaRPr lang="en-US" dirty="0"/>
          </a:p>
          <a:p>
            <a:endParaRPr lang="en-US" dirty="0"/>
          </a:p>
        </p:txBody>
      </p:sp>
    </p:spTree>
    <p:extLst>
      <p:ext uri="{BB962C8B-B14F-4D97-AF65-F5344CB8AC3E}">
        <p14:creationId xmlns="" xmlns:p14="http://schemas.microsoft.com/office/powerpoint/2010/main" val="19902003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Content Placeholder 2"/>
          <p:cNvSpPr>
            <a:spLocks noGrp="1"/>
          </p:cNvSpPr>
          <p:nvPr>
            <p:ph idx="1"/>
          </p:nvPr>
        </p:nvSpPr>
        <p:spPr>
          <a:xfrm>
            <a:off x="457200" y="1524000"/>
            <a:ext cx="4267200" cy="2590800"/>
          </a:xfrm>
        </p:spPr>
        <p:txBody>
          <a:bodyPr>
            <a:noAutofit/>
          </a:bodyPr>
          <a:lstStyle/>
          <a:p>
            <a:pPr eaLnBrk="1" hangingPunct="1"/>
            <a:r>
              <a:rPr lang="en-US" dirty="0" smtClean="0"/>
              <a:t>What problems exist </a:t>
            </a:r>
          </a:p>
          <a:p>
            <a:pPr eaLnBrk="1" hangingPunct="1"/>
            <a:r>
              <a:rPr lang="en-US" dirty="0" smtClean="0"/>
              <a:t>Where they are </a:t>
            </a:r>
          </a:p>
          <a:p>
            <a:pPr eaLnBrk="1" hangingPunct="1"/>
            <a:r>
              <a:rPr lang="en-US" dirty="0" smtClean="0"/>
              <a:t>When you saw them </a:t>
            </a:r>
          </a:p>
        </p:txBody>
      </p:sp>
      <p:sp>
        <p:nvSpPr>
          <p:cNvPr id="43010" name="Title 1"/>
          <p:cNvSpPr>
            <a:spLocks noGrp="1"/>
          </p:cNvSpPr>
          <p:nvPr>
            <p:ph type="title"/>
          </p:nvPr>
        </p:nvSpPr>
        <p:spPr>
          <a:xfrm>
            <a:off x="457200" y="274638"/>
            <a:ext cx="8229600" cy="868362"/>
          </a:xfrm>
        </p:spPr>
        <p:txBody>
          <a:bodyPr>
            <a:normAutofit/>
          </a:bodyPr>
          <a:lstStyle/>
          <a:p>
            <a:pPr algn="l" eaLnBrk="1" hangingPunct="1"/>
            <a:r>
              <a:rPr lang="en-US" dirty="0" smtClean="0">
                <a:latin typeface="+mn-lt"/>
                <a:cs typeface="Arial" pitchFamily="34" charset="0"/>
              </a:rPr>
              <a:t>Let your supervisor know promptly </a:t>
            </a:r>
          </a:p>
        </p:txBody>
      </p:sp>
      <p:pic>
        <p:nvPicPr>
          <p:cNvPr id="4" name="Picture 2" descr="C:\Users\Jane\Desktop\Pictures\TM 101\Ex. of tr. problems\IMG_2140.JPG"/>
          <p:cNvPicPr>
            <a:picLocks noChangeAspect="1" noChangeArrowheads="1"/>
          </p:cNvPicPr>
          <p:nvPr/>
        </p:nvPicPr>
        <p:blipFill>
          <a:blip r:embed="rId3" cstate="print"/>
          <a:srcRect l="19307" b="1408"/>
          <a:stretch>
            <a:fillRect/>
          </a:stretch>
        </p:blipFill>
        <p:spPr bwMode="auto">
          <a:xfrm>
            <a:off x="4957650" y="1143000"/>
            <a:ext cx="3906949" cy="5105400"/>
          </a:xfrm>
          <a:prstGeom prst="rect">
            <a:avLst/>
          </a:prstGeom>
          <a:noFill/>
          <a:ln w="19050">
            <a:solidFill>
              <a:schemeClr val="tx1"/>
            </a:solidFill>
          </a:ln>
        </p:spPr>
      </p:pic>
    </p:spTree>
    <p:extLst>
      <p:ext uri="{BB962C8B-B14F-4D97-AF65-F5344CB8AC3E}">
        <p14:creationId xmlns="" xmlns:p14="http://schemas.microsoft.com/office/powerpoint/2010/main" val="15063484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p:cNvSpPr>
          <p:nvPr>
            <p:ph type="title"/>
          </p:nvPr>
        </p:nvSpPr>
        <p:spPr/>
        <p:txBody>
          <a:bodyPr/>
          <a:lstStyle/>
          <a:p>
            <a:pPr algn="l"/>
            <a:r>
              <a:rPr lang="en-US" dirty="0" smtClean="0">
                <a:latin typeface="+mn-lt"/>
              </a:rPr>
              <a:t>Report blowdowns</a:t>
            </a:r>
          </a:p>
        </p:txBody>
      </p:sp>
      <p:sp>
        <p:nvSpPr>
          <p:cNvPr id="147459" name="Text Box 5"/>
          <p:cNvSpPr txBox="1">
            <a:spLocks noChangeArrowheads="1"/>
          </p:cNvSpPr>
          <p:nvPr/>
        </p:nvSpPr>
        <p:spPr bwMode="auto">
          <a:xfrm>
            <a:off x="457200" y="2209800"/>
            <a:ext cx="2971800" cy="3539430"/>
          </a:xfrm>
          <a:prstGeom prst="rect">
            <a:avLst/>
          </a:prstGeom>
          <a:noFill/>
          <a:ln w="9525">
            <a:noFill/>
            <a:miter lim="800000"/>
            <a:headEnd/>
            <a:tailEnd/>
          </a:ln>
        </p:spPr>
        <p:txBody>
          <a:bodyPr wrap="square">
            <a:spAutoFit/>
          </a:bodyPr>
          <a:lstStyle/>
          <a:p>
            <a:pPr>
              <a:spcBef>
                <a:spcPct val="50000"/>
              </a:spcBef>
            </a:pPr>
            <a:r>
              <a:rPr lang="en-US" sz="3200" dirty="0"/>
              <a:t>Photos are best, along with </a:t>
            </a:r>
            <a:r>
              <a:rPr lang="en-US" sz="3200" dirty="0" smtClean="0"/>
              <a:t>locations</a:t>
            </a:r>
          </a:p>
          <a:p>
            <a:pPr>
              <a:spcBef>
                <a:spcPct val="50000"/>
              </a:spcBef>
            </a:pPr>
            <a:r>
              <a:rPr lang="en-US" sz="3200" dirty="0" smtClean="0"/>
              <a:t>You might be asked to help</a:t>
            </a:r>
          </a:p>
          <a:p>
            <a:pPr>
              <a:spcBef>
                <a:spcPct val="50000"/>
              </a:spcBef>
            </a:pPr>
            <a:r>
              <a:rPr lang="en-US" sz="3200" dirty="0" smtClean="0"/>
              <a:t> </a:t>
            </a:r>
            <a:endParaRPr lang="en-US" sz="3200" dirty="0"/>
          </a:p>
        </p:txBody>
      </p:sp>
      <p:pic>
        <p:nvPicPr>
          <p:cNvPr id="5" name="Picture 4" descr="blowdown_2"/>
          <p:cNvPicPr>
            <a:picLocks noChangeAspect="1" noChangeArrowheads="1"/>
          </p:cNvPicPr>
          <p:nvPr/>
        </p:nvPicPr>
        <p:blipFill>
          <a:blip r:embed="rId3" cstate="print"/>
          <a:srcRect l="12000" r="21000"/>
          <a:stretch>
            <a:fillRect/>
          </a:stretch>
        </p:blipFill>
        <p:spPr bwMode="auto">
          <a:xfrm>
            <a:off x="3733800" y="1447800"/>
            <a:ext cx="5105400" cy="4610100"/>
          </a:xfrm>
          <a:prstGeom prst="rect">
            <a:avLst/>
          </a:prstGeom>
          <a:noFill/>
          <a:ln w="19050">
            <a:solidFill>
              <a:schemeClr val="tx1"/>
            </a:solid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4419600" cy="2133600"/>
          </a:xfrm>
        </p:spPr>
        <p:txBody>
          <a:bodyPr>
            <a:noAutofit/>
          </a:bodyPr>
          <a:lstStyle/>
          <a:p>
            <a:pPr algn="l"/>
            <a:r>
              <a:rPr lang="en-US" dirty="0" smtClean="0"/>
              <a:t>Do you need something replaced or built? </a:t>
            </a:r>
            <a:endParaRPr lang="en-US" dirty="0"/>
          </a:p>
        </p:txBody>
      </p:sp>
      <p:pic>
        <p:nvPicPr>
          <p:cNvPr id="99330" name="Picture 2" descr="C:\Users\Jane\Desktop\Pictures\Yorktown Trail Project\Sylvan Glen\Storm damage\IMG_5040.JPG"/>
          <p:cNvPicPr>
            <a:picLocks noGrp="1" noChangeAspect="1" noChangeArrowheads="1"/>
          </p:cNvPicPr>
          <p:nvPr>
            <p:ph idx="1"/>
          </p:nvPr>
        </p:nvPicPr>
        <p:blipFill>
          <a:blip r:embed="rId2" cstate="print"/>
          <a:srcRect b="18484"/>
          <a:stretch>
            <a:fillRect/>
          </a:stretch>
        </p:blipFill>
        <p:spPr bwMode="auto">
          <a:xfrm>
            <a:off x="457200" y="3733800"/>
            <a:ext cx="4362317" cy="2667000"/>
          </a:xfrm>
          <a:prstGeom prst="rect">
            <a:avLst/>
          </a:prstGeom>
          <a:noFill/>
          <a:ln w="19050">
            <a:solidFill>
              <a:schemeClr val="tx1"/>
            </a:solidFill>
          </a:ln>
        </p:spPr>
      </p:pic>
      <p:pic>
        <p:nvPicPr>
          <p:cNvPr id="5" name="Picture 2" descr="C:\Users\Jane\Desktop\Pictures\Yorktown Trail Project\Woodlands\Hunter Brook\bridge location\IMG_4154.JPG"/>
          <p:cNvPicPr>
            <a:picLocks noChangeAspect="1" noChangeArrowheads="1"/>
          </p:cNvPicPr>
          <p:nvPr/>
        </p:nvPicPr>
        <p:blipFill>
          <a:blip r:embed="rId3" cstate="print"/>
          <a:srcRect/>
          <a:stretch>
            <a:fillRect/>
          </a:stretch>
        </p:blipFill>
        <p:spPr bwMode="auto">
          <a:xfrm>
            <a:off x="5235784" y="457201"/>
            <a:ext cx="3406743" cy="4267200"/>
          </a:xfrm>
          <a:prstGeom prst="rect">
            <a:avLst/>
          </a:prstGeom>
          <a:noFill/>
          <a:ln w="19050">
            <a:solidFill>
              <a:schemeClr val="tx1"/>
            </a:solid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152400"/>
            <a:ext cx="3581400" cy="3429000"/>
          </a:xfrm>
        </p:spPr>
        <p:txBody>
          <a:bodyPr>
            <a:noAutofit/>
          </a:bodyPr>
          <a:lstStyle/>
          <a:p>
            <a:pPr algn="l"/>
            <a:r>
              <a:rPr lang="en-US" dirty="0" smtClean="0">
                <a:latin typeface="Arial" pitchFamily="34" charset="0"/>
                <a:cs typeface="Arial" pitchFamily="34" charset="0"/>
              </a:rPr>
              <a:t>If you have a problem with invasives</a:t>
            </a:r>
            <a:endParaRPr lang="en-US" dirty="0">
              <a:latin typeface="Arial" pitchFamily="34" charset="0"/>
              <a:cs typeface="Arial" pitchFamily="34" charset="0"/>
            </a:endParaRPr>
          </a:p>
        </p:txBody>
      </p:sp>
      <p:pic>
        <p:nvPicPr>
          <p:cNvPr id="5" name="Content Placeholder 7" descr="HPIM1537.jpg"/>
          <p:cNvPicPr>
            <a:picLocks noChangeAspect="1"/>
          </p:cNvPicPr>
          <p:nvPr/>
        </p:nvPicPr>
        <p:blipFill>
          <a:blip r:embed="rId2" cstate="print">
            <a:lum/>
          </a:blip>
          <a:stretch>
            <a:fillRect/>
          </a:stretch>
        </p:blipFill>
        <p:spPr>
          <a:xfrm rot="20951868">
            <a:off x="904617" y="999998"/>
            <a:ext cx="3838622" cy="5137438"/>
          </a:xfrm>
          <a:prstGeom prst="rect">
            <a:avLst/>
          </a:prstGeom>
          <a:ln w="19050">
            <a:solidFill>
              <a:schemeClr val="accent3"/>
            </a:solid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Is there too much water? </a:t>
            </a:r>
            <a:endParaRPr lang="en-US" dirty="0"/>
          </a:p>
        </p:txBody>
      </p:sp>
      <p:pic>
        <p:nvPicPr>
          <p:cNvPr id="94210" name="Picture 2" descr="C:\Users\Jane\Desktop\Pictures\Yorktown Trail Project\Woodlands\IMG_4180.JPG"/>
          <p:cNvPicPr>
            <a:picLocks noGrp="1" noChangeAspect="1" noChangeArrowheads="1"/>
          </p:cNvPicPr>
          <p:nvPr>
            <p:ph idx="1"/>
          </p:nvPr>
        </p:nvPicPr>
        <p:blipFill>
          <a:blip r:embed="rId2" cstate="print"/>
          <a:srcRect t="43774" r="9419"/>
          <a:stretch>
            <a:fillRect/>
          </a:stretch>
        </p:blipFill>
        <p:spPr bwMode="auto">
          <a:xfrm>
            <a:off x="2743200" y="1521394"/>
            <a:ext cx="5943600" cy="4919139"/>
          </a:xfrm>
          <a:prstGeom prst="rect">
            <a:avLst/>
          </a:prstGeom>
          <a:noFill/>
          <a:ln w="19050">
            <a:solidFill>
              <a:schemeClr val="tx1"/>
            </a:solid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Should the trail be relocated?</a:t>
            </a:r>
            <a:endParaRPr lang="en-US" dirty="0"/>
          </a:p>
        </p:txBody>
      </p:sp>
      <p:pic>
        <p:nvPicPr>
          <p:cNvPr id="4" name="Picture 2" descr="C:\Users\Jane\Desktop\Pictures\Maintenance Workshop\Ex. of tr. problems\IMG_216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t="15097" r="9677" b="5560"/>
          <a:stretch>
            <a:fillRect/>
          </a:stretch>
        </p:blipFill>
        <p:spPr>
          <a:xfrm>
            <a:off x="1524000" y="1556657"/>
            <a:ext cx="7086600" cy="4672483"/>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417513" y="758220"/>
            <a:ext cx="8280400" cy="677108"/>
          </a:xfrm>
          <a:prstGeom prst="rect">
            <a:avLst/>
          </a:prstGeom>
          <a:noFill/>
          <a:ln w="25400">
            <a:noFill/>
            <a:miter lim="800000"/>
            <a:headEnd/>
            <a:tailEnd/>
          </a:ln>
        </p:spPr>
        <p:txBody>
          <a:bodyPr wrap="square" lIns="0" tIns="0" rIns="0" bIns="0" anchor="ctr">
            <a:spAutoFit/>
          </a:bodyPr>
          <a:lstStyle/>
          <a:p>
            <a:pPr algn="ctr" eaLnBrk="0" hangingPunct="0">
              <a:spcAft>
                <a:spcPct val="15000"/>
              </a:spcAft>
              <a:defRPr/>
            </a:pPr>
            <a:r>
              <a:rPr lang="en-US" sz="4400" dirty="0" smtClean="0">
                <a:solidFill>
                  <a:srgbClr val="000000"/>
                </a:solidFill>
                <a:cs typeface="+mn-cs"/>
              </a:rPr>
              <a:t>Why Move the Trail?</a:t>
            </a:r>
            <a:endParaRPr lang="en-US" sz="4400" dirty="0">
              <a:solidFill>
                <a:srgbClr val="000000"/>
              </a:solidFill>
              <a:cs typeface="+mn-cs"/>
            </a:endParaRPr>
          </a:p>
        </p:txBody>
      </p:sp>
      <p:sp>
        <p:nvSpPr>
          <p:cNvPr id="26627" name="Text Box 3"/>
          <p:cNvSpPr txBox="1">
            <a:spLocks noChangeArrowheads="1"/>
          </p:cNvSpPr>
          <p:nvPr/>
        </p:nvSpPr>
        <p:spPr bwMode="auto">
          <a:xfrm>
            <a:off x="836613" y="1828800"/>
            <a:ext cx="7526337" cy="4395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512763" indent="-206375"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buClr>
                <a:srgbClr val="000000"/>
              </a:buClr>
              <a:buSzPct val="100000"/>
              <a:buFont typeface="WingDings" pitchFamily="2" charset="2"/>
              <a:buChar char="Ÿ"/>
            </a:pPr>
            <a:r>
              <a:rPr lang="en-US" sz="3200" dirty="0" smtClean="0">
                <a:latin typeface="+mn-lt"/>
              </a:rPr>
              <a:t>Align trail </a:t>
            </a:r>
            <a:r>
              <a:rPr lang="en-US" sz="3200" dirty="0">
                <a:latin typeface="+mn-lt"/>
              </a:rPr>
              <a:t>with </a:t>
            </a:r>
            <a:r>
              <a:rPr lang="en-US" sz="3200" dirty="0" smtClean="0">
                <a:latin typeface="+mn-lt"/>
              </a:rPr>
              <a:t>terrain so that you can</a:t>
            </a:r>
            <a:endParaRPr lang="en-US" sz="3200" dirty="0">
              <a:latin typeface="+mn-lt"/>
            </a:endParaRPr>
          </a:p>
          <a:p>
            <a:pPr lvl="1">
              <a:spcAft>
                <a:spcPct val="15000"/>
              </a:spcAft>
              <a:buClr>
                <a:srgbClr val="000000"/>
              </a:buClr>
              <a:buSzPct val="100000"/>
              <a:buFont typeface="WingDings" pitchFamily="2" charset="2"/>
              <a:buChar char="Ÿ"/>
            </a:pPr>
            <a:r>
              <a:rPr lang="en-US" sz="3200" dirty="0">
                <a:latin typeface="+mn-lt"/>
              </a:rPr>
              <a:t>Minimize erosion</a:t>
            </a:r>
          </a:p>
          <a:p>
            <a:pPr lvl="1">
              <a:spcAft>
                <a:spcPct val="15000"/>
              </a:spcAft>
              <a:buClr>
                <a:srgbClr val="000000"/>
              </a:buClr>
              <a:buSzPct val="100000"/>
              <a:buFont typeface="WingDings" pitchFamily="2" charset="2"/>
              <a:buChar char="Ÿ"/>
            </a:pPr>
            <a:r>
              <a:rPr lang="en-US" sz="3200" dirty="0" smtClean="0">
                <a:latin typeface="+mn-lt"/>
              </a:rPr>
              <a:t>Maintain the treadway</a:t>
            </a:r>
            <a:endParaRPr lang="en-US" sz="3200" dirty="0">
              <a:latin typeface="+mn-lt"/>
            </a:endParaRPr>
          </a:p>
          <a:p>
            <a:pPr>
              <a:spcAft>
                <a:spcPct val="15000"/>
              </a:spcAft>
              <a:buClr>
                <a:srgbClr val="000000"/>
              </a:buClr>
              <a:buSzPct val="100000"/>
              <a:buFont typeface="WingDings" pitchFamily="2" charset="2"/>
              <a:buChar char="Ÿ"/>
            </a:pPr>
            <a:r>
              <a:rPr lang="en-US" sz="3200" dirty="0">
                <a:solidFill>
                  <a:srgbClr val="000000"/>
                </a:solidFill>
                <a:latin typeface="+mn-lt"/>
              </a:rPr>
              <a:t>Avoid wet </a:t>
            </a:r>
            <a:r>
              <a:rPr lang="en-US" sz="3200" dirty="0" smtClean="0">
                <a:solidFill>
                  <a:srgbClr val="000000"/>
                </a:solidFill>
                <a:latin typeface="+mn-lt"/>
              </a:rPr>
              <a:t>areas</a:t>
            </a:r>
            <a:endParaRPr lang="en-US" sz="3200" dirty="0">
              <a:solidFill>
                <a:srgbClr val="000000"/>
              </a:solidFill>
              <a:latin typeface="+mn-lt"/>
            </a:endParaRPr>
          </a:p>
          <a:p>
            <a:pPr>
              <a:spcAft>
                <a:spcPct val="15000"/>
              </a:spcAft>
              <a:buClr>
                <a:srgbClr val="000000"/>
              </a:buClr>
              <a:buSzPct val="100000"/>
              <a:buFont typeface="WingDings" pitchFamily="2" charset="2"/>
              <a:buChar char="Ÿ"/>
            </a:pPr>
            <a:r>
              <a:rPr lang="en-US" sz="3200" dirty="0">
                <a:solidFill>
                  <a:srgbClr val="000000"/>
                </a:solidFill>
                <a:latin typeface="+mn-lt"/>
              </a:rPr>
              <a:t>Make trail safer</a:t>
            </a:r>
          </a:p>
          <a:p>
            <a:pPr>
              <a:spcAft>
                <a:spcPct val="15000"/>
              </a:spcAft>
              <a:buClr>
                <a:srgbClr val="000000"/>
              </a:buClr>
              <a:buSzPct val="100000"/>
              <a:buFont typeface="WingDings" pitchFamily="2" charset="2"/>
              <a:buChar char="Ÿ"/>
            </a:pPr>
            <a:r>
              <a:rPr lang="en-US" sz="3200" dirty="0">
                <a:solidFill>
                  <a:srgbClr val="000000"/>
                </a:solidFill>
                <a:latin typeface="+mn-lt"/>
              </a:rPr>
              <a:t>Gain improved </a:t>
            </a:r>
            <a:r>
              <a:rPr lang="en-US" sz="3200" dirty="0" smtClean="0">
                <a:solidFill>
                  <a:srgbClr val="000000"/>
                </a:solidFill>
                <a:latin typeface="+mn-lt"/>
              </a:rPr>
              <a:t>views or interesting features</a:t>
            </a:r>
            <a:endParaRPr lang="en-US" sz="3200" dirty="0">
              <a:solidFill>
                <a:srgbClr val="000000"/>
              </a:solidFill>
              <a:latin typeface="+mn-lt"/>
            </a:endParaRPr>
          </a:p>
          <a:p>
            <a:pPr>
              <a:spcAft>
                <a:spcPct val="15000"/>
              </a:spcAft>
              <a:buClr>
                <a:srgbClr val="000000"/>
              </a:buClr>
              <a:buSzPct val="100000"/>
              <a:buFont typeface="WingDings" pitchFamily="2" charset="2"/>
              <a:buChar char="Ÿ"/>
            </a:pPr>
            <a:r>
              <a:rPr lang="en-US" sz="3200" dirty="0">
                <a:solidFill>
                  <a:srgbClr val="000000"/>
                </a:solidFill>
                <a:latin typeface="+mn-lt"/>
              </a:rPr>
              <a:t>Conform to landowner requests</a:t>
            </a:r>
          </a:p>
          <a:p>
            <a:pPr lvl="1">
              <a:spcAft>
                <a:spcPct val="15000"/>
              </a:spcAft>
              <a:buClr>
                <a:srgbClr val="000000"/>
              </a:buClr>
              <a:buSzPct val="100000"/>
            </a:pPr>
            <a:endParaRPr lang="en-US" sz="2800" dirty="0">
              <a:solidFill>
                <a:srgbClr val="000000"/>
              </a:solidFill>
            </a:endParaRPr>
          </a:p>
        </p:txBody>
      </p:sp>
    </p:spTree>
    <p:extLst>
      <p:ext uri="{BB962C8B-B14F-4D97-AF65-F5344CB8AC3E}">
        <p14:creationId xmlns="" xmlns:p14="http://schemas.microsoft.com/office/powerpoint/2010/main" val="29597053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417513" y="1068765"/>
            <a:ext cx="8280400"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lgn="ctr">
              <a:spcAft>
                <a:spcPct val="15000"/>
              </a:spcAft>
            </a:pPr>
            <a:r>
              <a:rPr lang="en-US" sz="4400" dirty="0" smtClean="0">
                <a:latin typeface="+mn-lt"/>
              </a:rPr>
              <a:t>Relocations  Need  Approvals</a:t>
            </a:r>
            <a:endParaRPr lang="en-US" sz="4400" dirty="0">
              <a:latin typeface="+mn-lt"/>
            </a:endParaRPr>
          </a:p>
        </p:txBody>
      </p:sp>
      <p:sp>
        <p:nvSpPr>
          <p:cNvPr id="27651" name="Text Box 3"/>
          <p:cNvSpPr txBox="1">
            <a:spLocks noChangeArrowheads="1"/>
          </p:cNvSpPr>
          <p:nvPr/>
        </p:nvSpPr>
        <p:spPr bwMode="auto">
          <a:xfrm>
            <a:off x="836613" y="2286000"/>
            <a:ext cx="7526337"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512763" indent="-206375"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lgn="ctr">
              <a:spcAft>
                <a:spcPct val="15000"/>
              </a:spcAft>
              <a:buClr>
                <a:srgbClr val="000000"/>
              </a:buClr>
              <a:buSzPct val="100000"/>
            </a:pPr>
            <a:r>
              <a:rPr lang="en-US" sz="4000" dirty="0" smtClean="0">
                <a:latin typeface="+mn-lt"/>
              </a:rPr>
              <a:t>Talk with your supervisor</a:t>
            </a:r>
            <a:endParaRPr lang="en-US" sz="4000" dirty="0">
              <a:latin typeface="+mn-lt"/>
            </a:endParaRPr>
          </a:p>
        </p:txBody>
      </p:sp>
    </p:spTree>
    <p:extLst>
      <p:ext uri="{BB962C8B-B14F-4D97-AF65-F5344CB8AC3E}">
        <p14:creationId xmlns="" xmlns:p14="http://schemas.microsoft.com/office/powerpoint/2010/main" val="2189552969"/>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415925" y="632203"/>
            <a:ext cx="8355013"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lgn="ctr">
              <a:spcAft>
                <a:spcPct val="15000"/>
              </a:spcAft>
            </a:pPr>
            <a:r>
              <a:rPr lang="en-US" sz="4400" dirty="0">
                <a:solidFill>
                  <a:srgbClr val="000000"/>
                </a:solidFill>
                <a:latin typeface="+mn-lt"/>
              </a:rPr>
              <a:t>Maintenance Cycle</a:t>
            </a:r>
          </a:p>
        </p:txBody>
      </p:sp>
      <p:sp>
        <p:nvSpPr>
          <p:cNvPr id="35843" name="Text Box 3"/>
          <p:cNvSpPr txBox="1">
            <a:spLocks noChangeArrowheads="1"/>
          </p:cNvSpPr>
          <p:nvPr/>
        </p:nvSpPr>
        <p:spPr bwMode="auto">
          <a:xfrm>
            <a:off x="646113" y="1835150"/>
            <a:ext cx="2892425" cy="1468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buClr>
                <a:srgbClr val="000000"/>
              </a:buClr>
              <a:buSzPct val="100000"/>
              <a:buFont typeface="WingDings" pitchFamily="2" charset="2"/>
              <a:buChar char="Ÿ"/>
            </a:pPr>
            <a:r>
              <a:rPr lang="en-US" dirty="0" smtClean="0">
                <a:solidFill>
                  <a:srgbClr val="000000"/>
                </a:solidFill>
                <a:latin typeface="+mn-lt"/>
              </a:rPr>
              <a:t>Clean </a:t>
            </a:r>
            <a:r>
              <a:rPr lang="en-US" dirty="0">
                <a:solidFill>
                  <a:srgbClr val="000000"/>
                </a:solidFill>
                <a:latin typeface="+mn-lt"/>
              </a:rPr>
              <a:t>up winter and spring storm damage</a:t>
            </a:r>
          </a:p>
          <a:p>
            <a:pPr>
              <a:spcAft>
                <a:spcPct val="15000"/>
              </a:spcAft>
              <a:buClr>
                <a:srgbClr val="000000"/>
              </a:buClr>
              <a:buSzPct val="100000"/>
              <a:buFont typeface="WingDings" pitchFamily="2" charset="2"/>
              <a:buChar char="Ÿ"/>
            </a:pPr>
            <a:r>
              <a:rPr lang="en-US" dirty="0">
                <a:solidFill>
                  <a:srgbClr val="000000"/>
                </a:solidFill>
                <a:latin typeface="+mn-lt"/>
              </a:rPr>
              <a:t>Notify supervisor of problems</a:t>
            </a:r>
          </a:p>
          <a:p>
            <a:pPr>
              <a:spcAft>
                <a:spcPct val="15000"/>
              </a:spcAft>
              <a:buClr>
                <a:srgbClr val="000000"/>
              </a:buClr>
              <a:buSzPct val="100000"/>
              <a:buFont typeface="WingDings" pitchFamily="2" charset="2"/>
              <a:buChar char="Ÿ"/>
            </a:pPr>
            <a:r>
              <a:rPr lang="en-US" dirty="0">
                <a:solidFill>
                  <a:srgbClr val="000000"/>
                </a:solidFill>
                <a:latin typeface="+mn-lt"/>
              </a:rPr>
              <a:t>Plan work</a:t>
            </a:r>
          </a:p>
        </p:txBody>
      </p:sp>
      <p:sp>
        <p:nvSpPr>
          <p:cNvPr id="35844" name="Oval 4"/>
          <p:cNvSpPr>
            <a:spLocks noChangeArrowheads="1"/>
          </p:cNvSpPr>
          <p:nvPr/>
        </p:nvSpPr>
        <p:spPr bwMode="auto">
          <a:xfrm>
            <a:off x="3328988" y="2419350"/>
            <a:ext cx="2492375" cy="2414588"/>
          </a:xfrm>
          <a:prstGeom prst="ellipse">
            <a:avLst/>
          </a:prstGeom>
          <a:gradFill rotWithShape="0">
            <a:gsLst>
              <a:gs pos="0">
                <a:srgbClr val="6699FF"/>
              </a:gs>
              <a:gs pos="100000">
                <a:srgbClr val="FF0000"/>
              </a:gs>
            </a:gsLst>
            <a:lin ang="18900000" scaled="1"/>
          </a:gradFill>
          <a:ln w="25400">
            <a:solidFill>
              <a:srgbClr val="000000"/>
            </a:solidFill>
            <a:round/>
            <a:headEnd/>
            <a:tailEnd/>
          </a:ln>
        </p:spPr>
        <p:txBody>
          <a:bodyPr wrap="none" lIns="82442" tIns="41221" rIns="82442" bIns="41221"/>
          <a:lstStyle/>
          <a:p>
            <a:pPr eaLnBrk="0" hangingPunct="0"/>
            <a:endParaRPr lang="en-US"/>
          </a:p>
        </p:txBody>
      </p:sp>
      <p:grpSp>
        <p:nvGrpSpPr>
          <p:cNvPr id="2" name="Group 16"/>
          <p:cNvGrpSpPr>
            <a:grpSpLocks/>
          </p:cNvGrpSpPr>
          <p:nvPr/>
        </p:nvGrpSpPr>
        <p:grpSpPr bwMode="auto">
          <a:xfrm>
            <a:off x="3468688" y="2492375"/>
            <a:ext cx="1968500" cy="2119313"/>
            <a:chOff x="2391" y="1772"/>
            <a:chExt cx="1358" cy="1506"/>
          </a:xfrm>
        </p:grpSpPr>
        <p:sp>
          <p:nvSpPr>
            <p:cNvPr id="35853" name="Oval 5"/>
            <p:cNvSpPr>
              <a:spLocks noChangeArrowheads="1"/>
            </p:cNvSpPr>
            <p:nvPr/>
          </p:nvSpPr>
          <p:spPr bwMode="auto">
            <a:xfrm>
              <a:off x="2581" y="2006"/>
              <a:ext cx="1146" cy="1144"/>
            </a:xfrm>
            <a:prstGeom prst="ellipse">
              <a:avLst/>
            </a:prstGeom>
            <a:solidFill>
              <a:srgbClr val="FFFFFF"/>
            </a:solidFill>
            <a:ln w="25400">
              <a:solidFill>
                <a:srgbClr val="000000"/>
              </a:solidFill>
              <a:round/>
              <a:headEnd/>
              <a:tailEnd/>
            </a:ln>
          </p:spPr>
          <p:txBody>
            <a:bodyPr wrap="none"/>
            <a:lstStyle/>
            <a:p>
              <a:pPr eaLnBrk="0" hangingPunct="0"/>
              <a:endParaRPr lang="en-US"/>
            </a:p>
          </p:txBody>
        </p:sp>
        <p:sp>
          <p:nvSpPr>
            <p:cNvPr id="35854" name="Text Box 6"/>
            <p:cNvSpPr txBox="1">
              <a:spLocks noChangeArrowheads="1"/>
            </p:cNvSpPr>
            <p:nvPr/>
          </p:nvSpPr>
          <p:spPr bwMode="auto">
            <a:xfrm rot="2984076">
              <a:off x="2405" y="2939"/>
              <a:ext cx="487" cy="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a:solidFill>
                    <a:srgbClr val="FFFFFF"/>
                  </a:solidFill>
                </a:rPr>
                <a:t>Winter</a:t>
              </a:r>
            </a:p>
          </p:txBody>
        </p:sp>
        <p:sp>
          <p:nvSpPr>
            <p:cNvPr id="35855" name="Text Box 7"/>
            <p:cNvSpPr txBox="1">
              <a:spLocks noChangeArrowheads="1"/>
            </p:cNvSpPr>
            <p:nvPr/>
          </p:nvSpPr>
          <p:spPr bwMode="auto">
            <a:xfrm rot="2847543">
              <a:off x="3316" y="1988"/>
              <a:ext cx="623" cy="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a:solidFill>
                    <a:srgbClr val="FFFFFF"/>
                  </a:solidFill>
                </a:rPr>
                <a:t>Summer</a:t>
              </a:r>
            </a:p>
          </p:txBody>
        </p:sp>
        <p:sp>
          <p:nvSpPr>
            <p:cNvPr id="35856" name="Text Box 8"/>
            <p:cNvSpPr txBox="1">
              <a:spLocks noChangeArrowheads="1"/>
            </p:cNvSpPr>
            <p:nvPr/>
          </p:nvSpPr>
          <p:spPr bwMode="auto">
            <a:xfrm rot="-2630585">
              <a:off x="2391" y="1994"/>
              <a:ext cx="466" cy="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a:solidFill>
                    <a:srgbClr val="FFFFFF"/>
                  </a:solidFill>
                </a:rPr>
                <a:t>Spring</a:t>
              </a:r>
            </a:p>
          </p:txBody>
        </p:sp>
        <p:sp>
          <p:nvSpPr>
            <p:cNvPr id="35857" name="Text Box 9"/>
            <p:cNvSpPr txBox="1">
              <a:spLocks noChangeArrowheads="1"/>
            </p:cNvSpPr>
            <p:nvPr/>
          </p:nvSpPr>
          <p:spPr bwMode="auto">
            <a:xfrm rot="-2565425">
              <a:off x="3510" y="2999"/>
              <a:ext cx="239" cy="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pPr>
              <a:r>
                <a:rPr lang="en-US">
                  <a:solidFill>
                    <a:srgbClr val="FFFFFF"/>
                  </a:solidFill>
                </a:rPr>
                <a:t>Fall</a:t>
              </a:r>
            </a:p>
          </p:txBody>
        </p:sp>
      </p:grpSp>
      <p:sp>
        <p:nvSpPr>
          <p:cNvPr id="35846" name="Text Box 10"/>
          <p:cNvSpPr txBox="1">
            <a:spLocks noChangeArrowheads="1"/>
          </p:cNvSpPr>
          <p:nvPr/>
        </p:nvSpPr>
        <p:spPr bwMode="auto">
          <a:xfrm>
            <a:off x="5810250" y="1835150"/>
            <a:ext cx="3028950" cy="1468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buClr>
                <a:srgbClr val="000000"/>
              </a:buClr>
              <a:buSzPct val="100000"/>
              <a:buFont typeface="WingDings" pitchFamily="2" charset="2"/>
              <a:buChar char="Ÿ"/>
            </a:pPr>
            <a:r>
              <a:rPr lang="en-US" dirty="0">
                <a:solidFill>
                  <a:srgbClr val="000000"/>
                </a:solidFill>
                <a:latin typeface="+mn-lt"/>
              </a:rPr>
              <a:t>Clip after spring and early summer growth</a:t>
            </a:r>
          </a:p>
          <a:p>
            <a:pPr>
              <a:spcAft>
                <a:spcPct val="15000"/>
              </a:spcAft>
              <a:buClr>
                <a:srgbClr val="000000"/>
              </a:buClr>
              <a:buSzPct val="100000"/>
              <a:buFont typeface="WingDings" pitchFamily="2" charset="2"/>
              <a:buChar char="Ÿ"/>
            </a:pPr>
            <a:r>
              <a:rPr lang="en-US" dirty="0" smtClean="0">
                <a:solidFill>
                  <a:srgbClr val="000000"/>
                </a:solidFill>
                <a:latin typeface="+mn-lt"/>
              </a:rPr>
              <a:t>Blazing</a:t>
            </a:r>
            <a:endParaRPr lang="en-US" dirty="0">
              <a:solidFill>
                <a:srgbClr val="000000"/>
              </a:solidFill>
              <a:latin typeface="+mn-lt"/>
            </a:endParaRPr>
          </a:p>
          <a:p>
            <a:pPr>
              <a:spcAft>
                <a:spcPct val="15000"/>
              </a:spcAft>
              <a:buClr>
                <a:srgbClr val="000000"/>
              </a:buClr>
              <a:buSzPct val="100000"/>
              <a:buFont typeface="WingDings" pitchFamily="2" charset="2"/>
              <a:buChar char="Ÿ"/>
            </a:pPr>
            <a:r>
              <a:rPr lang="en-US" dirty="0">
                <a:solidFill>
                  <a:srgbClr val="000000"/>
                </a:solidFill>
                <a:latin typeface="+mn-lt"/>
              </a:rPr>
              <a:t>File spring report with supervisor</a:t>
            </a:r>
          </a:p>
        </p:txBody>
      </p:sp>
      <p:sp>
        <p:nvSpPr>
          <p:cNvPr id="35847" name="Text Box 11"/>
          <p:cNvSpPr txBox="1">
            <a:spLocks noChangeArrowheads="1"/>
          </p:cNvSpPr>
          <p:nvPr/>
        </p:nvSpPr>
        <p:spPr bwMode="auto">
          <a:xfrm>
            <a:off x="654050" y="4873625"/>
            <a:ext cx="2713038" cy="114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buClr>
                <a:srgbClr val="000000"/>
              </a:buClr>
              <a:buSzPct val="100000"/>
              <a:buFont typeface="WingDings" pitchFamily="2" charset="2"/>
              <a:buChar char="Ÿ"/>
            </a:pPr>
            <a:r>
              <a:rPr lang="en-US" dirty="0">
                <a:solidFill>
                  <a:srgbClr val="000000"/>
                </a:solidFill>
                <a:latin typeface="+mn-lt"/>
              </a:rPr>
              <a:t>File </a:t>
            </a:r>
            <a:r>
              <a:rPr lang="en-US" dirty="0" smtClean="0">
                <a:solidFill>
                  <a:srgbClr val="000000"/>
                </a:solidFill>
                <a:latin typeface="+mn-lt"/>
              </a:rPr>
              <a:t>fall report </a:t>
            </a:r>
            <a:r>
              <a:rPr lang="en-US" dirty="0">
                <a:solidFill>
                  <a:srgbClr val="000000"/>
                </a:solidFill>
                <a:latin typeface="+mn-lt"/>
              </a:rPr>
              <a:t>with supervisor</a:t>
            </a:r>
          </a:p>
          <a:p>
            <a:pPr>
              <a:spcAft>
                <a:spcPct val="15000"/>
              </a:spcAft>
              <a:buClr>
                <a:srgbClr val="000000"/>
              </a:buClr>
              <a:buSzPct val="100000"/>
              <a:buFont typeface="WingDings" pitchFamily="2" charset="2"/>
              <a:buChar char="Ÿ"/>
            </a:pPr>
            <a:r>
              <a:rPr lang="en-US" dirty="0" smtClean="0">
                <a:solidFill>
                  <a:srgbClr val="000000"/>
                </a:solidFill>
                <a:latin typeface="+mn-lt"/>
              </a:rPr>
              <a:t>Check trail </a:t>
            </a:r>
            <a:r>
              <a:rPr lang="en-US" dirty="0">
                <a:solidFill>
                  <a:srgbClr val="000000"/>
                </a:solidFill>
                <a:latin typeface="+mn-lt"/>
              </a:rPr>
              <a:t>(if conditions permit)</a:t>
            </a:r>
          </a:p>
        </p:txBody>
      </p:sp>
      <p:sp>
        <p:nvSpPr>
          <p:cNvPr id="35848" name="Text Box 12"/>
          <p:cNvSpPr txBox="1">
            <a:spLocks noChangeArrowheads="1"/>
          </p:cNvSpPr>
          <p:nvPr/>
        </p:nvSpPr>
        <p:spPr bwMode="auto">
          <a:xfrm>
            <a:off x="5810250" y="4873625"/>
            <a:ext cx="2841625" cy="123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spcAft>
                <a:spcPct val="15000"/>
              </a:spcAft>
              <a:buClr>
                <a:srgbClr val="000000"/>
              </a:buClr>
              <a:buSzPct val="100000"/>
              <a:buFont typeface="WingDings" pitchFamily="2" charset="2"/>
              <a:buChar char="Ÿ"/>
            </a:pPr>
            <a:r>
              <a:rPr lang="en-US" dirty="0" smtClean="0">
                <a:solidFill>
                  <a:srgbClr val="000000"/>
                </a:solidFill>
                <a:latin typeface="+mn-lt"/>
              </a:rPr>
              <a:t>Check trail</a:t>
            </a:r>
            <a:endParaRPr lang="en-US" dirty="0">
              <a:solidFill>
                <a:srgbClr val="000000"/>
              </a:solidFill>
              <a:latin typeface="+mn-lt"/>
            </a:endParaRPr>
          </a:p>
          <a:p>
            <a:pPr>
              <a:spcAft>
                <a:spcPct val="15000"/>
              </a:spcAft>
              <a:buClr>
                <a:srgbClr val="000000"/>
              </a:buClr>
              <a:buSzPct val="100000"/>
              <a:buFont typeface="WingDings" pitchFamily="2" charset="2"/>
              <a:buChar char="Ÿ"/>
            </a:pPr>
            <a:r>
              <a:rPr lang="en-US" dirty="0">
                <a:solidFill>
                  <a:srgbClr val="000000"/>
                </a:solidFill>
                <a:latin typeface="+mn-lt"/>
              </a:rPr>
              <a:t>Clean up</a:t>
            </a:r>
          </a:p>
          <a:p>
            <a:pPr>
              <a:spcAft>
                <a:spcPct val="15000"/>
              </a:spcAft>
              <a:buClr>
                <a:srgbClr val="000000"/>
              </a:buClr>
              <a:buSzPct val="100000"/>
              <a:buFont typeface="WingDings" pitchFamily="2" charset="2"/>
              <a:buChar char="Ÿ"/>
            </a:pPr>
            <a:r>
              <a:rPr lang="en-US" dirty="0">
                <a:latin typeface="+mn-lt"/>
              </a:rPr>
              <a:t>Clean drainages</a:t>
            </a:r>
          </a:p>
          <a:p>
            <a:pPr>
              <a:spcAft>
                <a:spcPct val="15000"/>
              </a:spcAft>
              <a:buClr>
                <a:srgbClr val="000000"/>
              </a:buClr>
              <a:buSzPct val="100000"/>
              <a:buFont typeface="WingDings" pitchFamily="2" charset="2"/>
              <a:buChar char="Ÿ"/>
            </a:pPr>
            <a:r>
              <a:rPr lang="en-US" dirty="0">
                <a:solidFill>
                  <a:srgbClr val="000000"/>
                </a:solidFill>
                <a:latin typeface="+mn-lt"/>
              </a:rPr>
              <a:t>Complete projects</a:t>
            </a:r>
          </a:p>
        </p:txBody>
      </p:sp>
      <p:sp>
        <p:nvSpPr>
          <p:cNvPr id="35849" name="AutoShape 13"/>
          <p:cNvSpPr>
            <a:spLocks noChangeArrowheads="1"/>
          </p:cNvSpPr>
          <p:nvPr/>
        </p:nvSpPr>
        <p:spPr bwMode="auto">
          <a:xfrm>
            <a:off x="4083050" y="1835150"/>
            <a:ext cx="984250" cy="368300"/>
          </a:xfrm>
          <a:prstGeom prst="rightArrow">
            <a:avLst>
              <a:gd name="adj1" fmla="val 50000"/>
              <a:gd name="adj2" fmla="val 64794"/>
            </a:avLst>
          </a:prstGeom>
          <a:gradFill rotWithShape="0">
            <a:gsLst>
              <a:gs pos="0">
                <a:srgbClr val="CD30FF"/>
              </a:gs>
              <a:gs pos="100000">
                <a:srgbClr val="FF0000"/>
              </a:gs>
            </a:gsLst>
            <a:lin ang="0" scaled="1"/>
          </a:gradFill>
          <a:ln w="25400">
            <a:solidFill>
              <a:srgbClr val="000000"/>
            </a:solidFill>
            <a:miter lim="800000"/>
            <a:headEnd/>
            <a:tailEnd/>
          </a:ln>
        </p:spPr>
        <p:txBody>
          <a:bodyPr wrap="none" lIns="82442" tIns="41221" rIns="82442" bIns="41221" anchor="ctr"/>
          <a:lstStyle/>
          <a:p>
            <a:pPr eaLnBrk="0" hangingPunct="0"/>
            <a:endParaRPr lang="en-US"/>
          </a:p>
        </p:txBody>
      </p:sp>
      <p:sp>
        <p:nvSpPr>
          <p:cNvPr id="35850" name="AutoShape 14"/>
          <p:cNvSpPr>
            <a:spLocks noChangeArrowheads="1"/>
          </p:cNvSpPr>
          <p:nvPr/>
        </p:nvSpPr>
        <p:spPr bwMode="auto">
          <a:xfrm rot="10740000">
            <a:off x="4113213" y="5091113"/>
            <a:ext cx="925512" cy="365125"/>
          </a:xfrm>
          <a:prstGeom prst="rightArrow">
            <a:avLst>
              <a:gd name="adj1" fmla="val 50000"/>
              <a:gd name="adj2" fmla="val 61457"/>
            </a:avLst>
          </a:prstGeom>
          <a:gradFill rotWithShape="0">
            <a:gsLst>
              <a:gs pos="0">
                <a:srgbClr val="38B0FF"/>
              </a:gs>
              <a:gs pos="100000">
                <a:srgbClr val="AA38FF"/>
              </a:gs>
            </a:gsLst>
            <a:lin ang="0" scaled="1"/>
          </a:gradFill>
          <a:ln w="25400">
            <a:solidFill>
              <a:srgbClr val="000000"/>
            </a:solidFill>
            <a:miter lim="800000"/>
            <a:headEnd/>
            <a:tailEnd/>
          </a:ln>
        </p:spPr>
        <p:txBody>
          <a:bodyPr wrap="none" lIns="82442" tIns="41221" rIns="82442" bIns="41221" anchor="ctr"/>
          <a:lstStyle/>
          <a:p>
            <a:pPr eaLnBrk="0" hangingPunct="0"/>
            <a:endParaRPr lang="en-US"/>
          </a:p>
        </p:txBody>
      </p:sp>
      <p:sp>
        <p:nvSpPr>
          <p:cNvPr id="35851" name="AutoShape 15"/>
          <p:cNvSpPr>
            <a:spLocks noChangeArrowheads="1"/>
          </p:cNvSpPr>
          <p:nvPr/>
        </p:nvSpPr>
        <p:spPr bwMode="auto">
          <a:xfrm rot="5400000">
            <a:off x="6365875" y="3562350"/>
            <a:ext cx="939800" cy="374650"/>
          </a:xfrm>
          <a:prstGeom prst="rightArrow">
            <a:avLst>
              <a:gd name="adj1" fmla="val 50000"/>
              <a:gd name="adj2" fmla="val 64663"/>
            </a:avLst>
          </a:prstGeom>
          <a:gradFill rotWithShape="0">
            <a:gsLst>
              <a:gs pos="0">
                <a:srgbClr val="FF0000"/>
              </a:gs>
              <a:gs pos="100000">
                <a:srgbClr val="AA38FF"/>
              </a:gs>
            </a:gsLst>
            <a:lin ang="5400000" scaled="1"/>
          </a:gradFill>
          <a:ln w="25400">
            <a:solidFill>
              <a:srgbClr val="000000"/>
            </a:solidFill>
            <a:miter lim="800000"/>
            <a:headEnd/>
            <a:tailEnd/>
          </a:ln>
        </p:spPr>
        <p:txBody>
          <a:bodyPr rot="10800000" vert="eaVert" wrap="none" lIns="82442" tIns="41221" rIns="82442" bIns="41221" anchor="ctr"/>
          <a:lstStyle/>
          <a:p>
            <a:pPr algn="ctr" eaLnBrk="0" hangingPunct="0"/>
            <a:endParaRPr lang="en-US">
              <a:latin typeface="Times New Roman" pitchFamily="18" charset="0"/>
            </a:endParaRPr>
          </a:p>
        </p:txBody>
      </p:sp>
      <p:sp>
        <p:nvSpPr>
          <p:cNvPr id="35852" name="AutoShape 15"/>
          <p:cNvSpPr>
            <a:spLocks noChangeArrowheads="1"/>
          </p:cNvSpPr>
          <p:nvPr/>
        </p:nvSpPr>
        <p:spPr bwMode="auto">
          <a:xfrm rot="5400000" flipH="1" flipV="1">
            <a:off x="2324100" y="3390900"/>
            <a:ext cx="838200" cy="304800"/>
          </a:xfrm>
          <a:prstGeom prst="rightArrow">
            <a:avLst>
              <a:gd name="adj1" fmla="val 50000"/>
              <a:gd name="adj2" fmla="val 64663"/>
            </a:avLst>
          </a:prstGeom>
          <a:gradFill rotWithShape="0">
            <a:gsLst>
              <a:gs pos="0">
                <a:srgbClr val="FF0000"/>
              </a:gs>
              <a:gs pos="100000">
                <a:srgbClr val="AA38FF"/>
              </a:gs>
            </a:gsLst>
            <a:lin ang="5400000" scaled="1"/>
          </a:gradFill>
          <a:ln w="25400">
            <a:solidFill>
              <a:srgbClr val="000000"/>
            </a:solidFill>
            <a:miter lim="800000"/>
            <a:headEnd/>
            <a:tailEnd/>
          </a:ln>
        </p:spPr>
        <p:txBody>
          <a:bodyPr rot="10800000" vert="eaVert" wrap="none" lIns="82442" tIns="41221" rIns="82442" bIns="41221" anchor="ctr"/>
          <a:lstStyle/>
          <a:p>
            <a:pPr algn="ctr" eaLnBrk="0" hangingPunct="0"/>
            <a:endParaRPr lang="en-US">
              <a:latin typeface="Times New Roman" pitchFamily="18" charset="0"/>
            </a:endParaRPr>
          </a:p>
        </p:txBody>
      </p:sp>
    </p:spTree>
    <p:extLst>
      <p:ext uri="{BB962C8B-B14F-4D97-AF65-F5344CB8AC3E}">
        <p14:creationId xmlns="" xmlns:p14="http://schemas.microsoft.com/office/powerpoint/2010/main" val="15208068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p:cNvSpPr>
            <a:spLocks noGrp="1"/>
          </p:cNvSpPr>
          <p:nvPr>
            <p:ph type="title"/>
          </p:nvPr>
        </p:nvSpPr>
        <p:spPr>
          <a:xfrm>
            <a:off x="381000" y="1295400"/>
            <a:ext cx="4191000" cy="3352800"/>
          </a:xfrm>
        </p:spPr>
        <p:txBody>
          <a:bodyPr/>
          <a:lstStyle/>
          <a:p>
            <a:pPr eaLnBrk="1" hangingPunct="1"/>
            <a:r>
              <a:rPr lang="en-US" sz="4000" dirty="0" smtClean="0">
                <a:latin typeface="+mn-lt"/>
              </a:rPr>
              <a:t>Volunteers can move mountains!</a:t>
            </a:r>
            <a:br>
              <a:rPr lang="en-US" sz="4000" dirty="0" smtClean="0">
                <a:latin typeface="+mn-lt"/>
              </a:rPr>
            </a:br>
            <a:r>
              <a:rPr lang="en-US" sz="4000" dirty="0" smtClean="0">
                <a:latin typeface="+mn-lt"/>
              </a:rPr>
              <a:t/>
            </a:r>
            <a:br>
              <a:rPr lang="en-US" sz="4000" dirty="0" smtClean="0">
                <a:latin typeface="+mn-lt"/>
              </a:rPr>
            </a:br>
            <a:r>
              <a:rPr lang="en-US" sz="4000" dirty="0" smtClean="0">
                <a:latin typeface="+mn-lt"/>
              </a:rPr>
              <a:t>Join the fun!</a:t>
            </a:r>
          </a:p>
        </p:txBody>
      </p:sp>
      <p:pic>
        <p:nvPicPr>
          <p:cNvPr id="161794" name="Picture 7" descr="Volunteers can move mountains"/>
          <p:cNvPicPr>
            <a:picLocks noChangeAspect="1" noChangeArrowheads="1"/>
          </p:cNvPicPr>
          <p:nvPr/>
        </p:nvPicPr>
        <p:blipFill>
          <a:blip r:embed="rId3" cstate="print"/>
          <a:srcRect/>
          <a:stretch>
            <a:fillRect/>
          </a:stretch>
        </p:blipFill>
        <p:spPr bwMode="auto">
          <a:xfrm>
            <a:off x="4800600" y="685800"/>
            <a:ext cx="3830638" cy="5105400"/>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62000" y="457200"/>
            <a:ext cx="3581400" cy="914400"/>
          </a:xfrm>
        </p:spPr>
        <p:txBody>
          <a:bodyPr>
            <a:normAutofit/>
          </a:bodyPr>
          <a:lstStyle/>
          <a:p>
            <a:pPr algn="l"/>
            <a:r>
              <a:rPr lang="en-US" dirty="0" smtClean="0"/>
              <a:t>Trail Terms</a:t>
            </a:r>
          </a:p>
        </p:txBody>
      </p:sp>
      <p:pic>
        <p:nvPicPr>
          <p:cNvPr id="6147" name="Picture 7" descr="mavica 128"/>
          <p:cNvPicPr>
            <a:picLocks noChangeAspect="1" noChangeArrowheads="1"/>
          </p:cNvPicPr>
          <p:nvPr/>
        </p:nvPicPr>
        <p:blipFill rotWithShape="1">
          <a:blip r:embed="rId3" cstate="print">
            <a:lum bright="21000" contrast="23000"/>
            <a:extLst>
              <a:ext uri="{BEBA8EAE-BF5A-486C-A8C5-ECC9F3942E4B}">
                <a14:imgProps xmlns="" xmlns:a14="http://schemas.microsoft.com/office/drawing/2010/main">
                  <a14:imgLayer r:embed="rId4">
                    <a14:imgEffect>
                      <a14:sharpenSoften amount="25000"/>
                    </a14:imgEffect>
                    <a14:imgEffect>
                      <a14:brightnessContrast bright="40000" contrast="-40000"/>
                    </a14:imgEffect>
                  </a14:imgLayer>
                </a14:imgProps>
              </a:ext>
            </a:extLst>
          </a:blip>
          <a:srcRect r="10492"/>
          <a:stretch/>
        </p:blipFill>
        <p:spPr bwMode="auto">
          <a:xfrm>
            <a:off x="3200400" y="1327666"/>
            <a:ext cx="5154386" cy="5029200"/>
          </a:xfrm>
          <a:prstGeom prst="rect">
            <a:avLst/>
          </a:prstGeom>
          <a:noFill/>
          <a:ln w="6350">
            <a:solidFill>
              <a:schemeClr val="tx1"/>
            </a:solidFill>
            <a:miter lim="800000"/>
            <a:headEnd/>
            <a:tailEnd/>
          </a:ln>
        </p:spPr>
      </p:pic>
      <p:sp>
        <p:nvSpPr>
          <p:cNvPr id="6148" name="TextBox 6"/>
          <p:cNvSpPr txBox="1">
            <a:spLocks noChangeArrowheads="1"/>
          </p:cNvSpPr>
          <p:nvPr/>
        </p:nvSpPr>
        <p:spPr bwMode="auto">
          <a:xfrm>
            <a:off x="249359" y="2709465"/>
            <a:ext cx="1960789" cy="366713"/>
          </a:xfrm>
          <a:prstGeom prst="rect">
            <a:avLst/>
          </a:prstGeom>
          <a:noFill/>
          <a:ln w="9525">
            <a:noFill/>
            <a:miter lim="800000"/>
            <a:headEnd/>
            <a:tailEnd/>
          </a:ln>
        </p:spPr>
        <p:txBody>
          <a:bodyPr wrap="square">
            <a:spAutoFit/>
          </a:bodyPr>
          <a:lstStyle/>
          <a:p>
            <a:r>
              <a:rPr lang="en-US" dirty="0">
                <a:solidFill>
                  <a:prstClr val="black"/>
                </a:solidFill>
              </a:rPr>
              <a:t>Trail Corridor</a:t>
            </a:r>
          </a:p>
        </p:txBody>
      </p:sp>
      <p:sp>
        <p:nvSpPr>
          <p:cNvPr id="6149" name="TextBox 8"/>
          <p:cNvSpPr txBox="1">
            <a:spLocks noChangeArrowheads="1"/>
          </p:cNvSpPr>
          <p:nvPr/>
        </p:nvSpPr>
        <p:spPr bwMode="auto">
          <a:xfrm>
            <a:off x="340321" y="3472934"/>
            <a:ext cx="1501117" cy="369332"/>
          </a:xfrm>
          <a:prstGeom prst="rect">
            <a:avLst/>
          </a:prstGeom>
          <a:noFill/>
          <a:ln w="9525">
            <a:noFill/>
            <a:miter lim="800000"/>
            <a:headEnd/>
            <a:tailEnd/>
          </a:ln>
        </p:spPr>
        <p:txBody>
          <a:bodyPr wrap="none">
            <a:spAutoFit/>
          </a:bodyPr>
          <a:lstStyle/>
          <a:p>
            <a:r>
              <a:rPr lang="en-US" dirty="0">
                <a:solidFill>
                  <a:prstClr val="black"/>
                </a:solidFill>
              </a:rPr>
              <a:t>Trail </a:t>
            </a:r>
            <a:r>
              <a:rPr lang="en-US" dirty="0" smtClean="0">
                <a:solidFill>
                  <a:prstClr val="black"/>
                </a:solidFill>
              </a:rPr>
              <a:t>Structure</a:t>
            </a:r>
            <a:endParaRPr lang="en-US" dirty="0">
              <a:solidFill>
                <a:prstClr val="black"/>
              </a:solidFill>
            </a:endParaRPr>
          </a:p>
        </p:txBody>
      </p:sp>
      <p:sp>
        <p:nvSpPr>
          <p:cNvPr id="6150" name="TextBox 9"/>
          <p:cNvSpPr txBox="1">
            <a:spLocks noChangeArrowheads="1"/>
          </p:cNvSpPr>
          <p:nvPr/>
        </p:nvSpPr>
        <p:spPr bwMode="auto">
          <a:xfrm>
            <a:off x="380999" y="4310743"/>
            <a:ext cx="1237839" cy="646331"/>
          </a:xfrm>
          <a:prstGeom prst="rect">
            <a:avLst/>
          </a:prstGeom>
          <a:noFill/>
          <a:ln w="9525">
            <a:noFill/>
            <a:miter lim="800000"/>
            <a:headEnd/>
            <a:tailEnd/>
          </a:ln>
        </p:spPr>
        <p:txBody>
          <a:bodyPr wrap="none">
            <a:spAutoFit/>
          </a:bodyPr>
          <a:lstStyle/>
          <a:p>
            <a:r>
              <a:rPr lang="en-US" dirty="0">
                <a:solidFill>
                  <a:prstClr val="black"/>
                </a:solidFill>
              </a:rPr>
              <a:t>Trail </a:t>
            </a:r>
            <a:r>
              <a:rPr lang="en-US" dirty="0" smtClean="0">
                <a:solidFill>
                  <a:prstClr val="black"/>
                </a:solidFill>
              </a:rPr>
              <a:t>Tread </a:t>
            </a:r>
            <a:endParaRPr lang="en-US" dirty="0">
              <a:solidFill>
                <a:prstClr val="black"/>
              </a:solidFill>
            </a:endParaRPr>
          </a:p>
          <a:p>
            <a:endParaRPr lang="en-US" dirty="0">
              <a:solidFill>
                <a:prstClr val="black"/>
              </a:solidFill>
            </a:endParaRPr>
          </a:p>
        </p:txBody>
      </p:sp>
      <p:cxnSp>
        <p:nvCxnSpPr>
          <p:cNvPr id="6152" name="Straight Arrow Connector 12"/>
          <p:cNvCxnSpPr>
            <a:cxnSpLocks noChangeShapeType="1"/>
          </p:cNvCxnSpPr>
          <p:nvPr/>
        </p:nvCxnSpPr>
        <p:spPr bwMode="auto">
          <a:xfrm>
            <a:off x="1752600" y="2952861"/>
            <a:ext cx="2362200" cy="0"/>
          </a:xfrm>
          <a:prstGeom prst="straightConnector1">
            <a:avLst/>
          </a:prstGeom>
          <a:noFill/>
          <a:ln w="22225" algn="ctr">
            <a:solidFill>
              <a:srgbClr val="FF0000"/>
            </a:solidFill>
            <a:round/>
            <a:headEnd/>
            <a:tailEnd type="arrow" w="med" len="med"/>
          </a:ln>
        </p:spPr>
      </p:cxnSp>
      <p:sp>
        <p:nvSpPr>
          <p:cNvPr id="6153" name="Rectangle 13"/>
          <p:cNvSpPr>
            <a:spLocks noChangeArrowheads="1"/>
          </p:cNvSpPr>
          <p:nvPr/>
        </p:nvSpPr>
        <p:spPr bwMode="auto">
          <a:xfrm>
            <a:off x="4114800" y="2590800"/>
            <a:ext cx="1371600" cy="3276600"/>
          </a:xfrm>
          <a:prstGeom prst="rect">
            <a:avLst/>
          </a:prstGeom>
          <a:solidFill>
            <a:schemeClr val="accent1">
              <a:alpha val="20000"/>
            </a:schemeClr>
          </a:solidFill>
          <a:ln w="9525" algn="ctr">
            <a:solidFill>
              <a:schemeClr val="tx1"/>
            </a:solidFill>
            <a:round/>
            <a:headEnd/>
            <a:tailEnd/>
          </a:ln>
        </p:spPr>
        <p:txBody>
          <a:bodyPr/>
          <a:lstStyle/>
          <a:p>
            <a:endParaRPr lang="en-US">
              <a:ln w="19050">
                <a:solidFill>
                  <a:schemeClr val="tx1">
                    <a:lumMod val="95000"/>
                    <a:lumOff val="5000"/>
                  </a:schemeClr>
                </a:solidFill>
              </a:ln>
              <a:solidFill>
                <a:prstClr val="black"/>
              </a:solidFill>
            </a:endParaRPr>
          </a:p>
        </p:txBody>
      </p:sp>
      <p:cxnSp>
        <p:nvCxnSpPr>
          <p:cNvPr id="6154" name="Straight Arrow Connector 16"/>
          <p:cNvCxnSpPr>
            <a:cxnSpLocks noChangeShapeType="1"/>
          </p:cNvCxnSpPr>
          <p:nvPr/>
        </p:nvCxnSpPr>
        <p:spPr bwMode="auto">
          <a:xfrm>
            <a:off x="1828800" y="3657600"/>
            <a:ext cx="3238500" cy="1066800"/>
          </a:xfrm>
          <a:prstGeom prst="straightConnector1">
            <a:avLst/>
          </a:prstGeom>
          <a:noFill/>
          <a:ln w="22225" algn="ctr">
            <a:solidFill>
              <a:srgbClr val="FF0000"/>
            </a:solidFill>
            <a:round/>
            <a:headEnd/>
            <a:tailEnd type="arrow" w="med" len="med"/>
          </a:ln>
        </p:spPr>
      </p:cxnSp>
      <p:cxnSp>
        <p:nvCxnSpPr>
          <p:cNvPr id="6155" name="Straight Arrow Connector 18"/>
          <p:cNvCxnSpPr>
            <a:cxnSpLocks noChangeShapeType="1"/>
          </p:cNvCxnSpPr>
          <p:nvPr/>
        </p:nvCxnSpPr>
        <p:spPr bwMode="auto">
          <a:xfrm>
            <a:off x="1618838" y="4633908"/>
            <a:ext cx="3200400" cy="700092"/>
          </a:xfrm>
          <a:prstGeom prst="straightConnector1">
            <a:avLst/>
          </a:prstGeom>
          <a:noFill/>
          <a:ln w="22225" algn="ctr">
            <a:solidFill>
              <a:srgbClr val="FF0000"/>
            </a:solidFill>
            <a:round/>
            <a:headEnd/>
            <a:tailEnd type="arrow" w="med" len="med"/>
          </a:ln>
        </p:spPr>
      </p:cxnSp>
      <p:sp>
        <p:nvSpPr>
          <p:cNvPr id="12" name="TextBox 11"/>
          <p:cNvSpPr txBox="1"/>
          <p:nvPr/>
        </p:nvSpPr>
        <p:spPr>
          <a:xfrm>
            <a:off x="339988" y="1987034"/>
            <a:ext cx="1403141" cy="369332"/>
          </a:xfrm>
          <a:prstGeom prst="rect">
            <a:avLst/>
          </a:prstGeom>
          <a:noFill/>
        </p:spPr>
        <p:txBody>
          <a:bodyPr wrap="none" rtlCol="0">
            <a:spAutoFit/>
          </a:bodyPr>
          <a:lstStyle/>
          <a:p>
            <a:r>
              <a:rPr lang="en-US" dirty="0" smtClean="0"/>
              <a:t>Trail Marking</a:t>
            </a:r>
          </a:p>
        </p:txBody>
      </p:sp>
      <p:cxnSp>
        <p:nvCxnSpPr>
          <p:cNvPr id="20" name="Straight Arrow Connector 19"/>
          <p:cNvCxnSpPr/>
          <p:nvPr/>
        </p:nvCxnSpPr>
        <p:spPr>
          <a:xfrm flipV="1">
            <a:off x="2362200" y="2171700"/>
            <a:ext cx="4572000" cy="762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5034548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57200" y="609600"/>
            <a:ext cx="7772400" cy="838200"/>
          </a:xfrm>
        </p:spPr>
        <p:txBody>
          <a:bodyPr>
            <a:normAutofit/>
          </a:bodyPr>
          <a:lstStyle/>
          <a:p>
            <a:pPr eaLnBrk="1" hangingPunct="1"/>
            <a:r>
              <a:rPr lang="en-US" sz="4400" b="0" dirty="0" smtClean="0"/>
              <a:t>Steps to Become  a Maintainer</a:t>
            </a:r>
          </a:p>
        </p:txBody>
      </p:sp>
      <p:pic>
        <p:nvPicPr>
          <p:cNvPr id="94210" name="Picture 2" descr="C:\Users\Jane\Desktop\Pictures\TM 101\IMG_0652.JPG"/>
          <p:cNvPicPr>
            <a:picLocks noChangeAspect="1" noChangeArrowheads="1"/>
          </p:cNvPicPr>
          <p:nvPr/>
        </p:nvPicPr>
        <p:blipFill>
          <a:blip r:embed="rId3" cstate="print"/>
          <a:srcRect l="12760" t="17391" r="6425"/>
          <a:stretch>
            <a:fillRect/>
          </a:stretch>
        </p:blipFill>
        <p:spPr bwMode="auto">
          <a:xfrm>
            <a:off x="6096000" y="1752600"/>
            <a:ext cx="1981200" cy="1981200"/>
          </a:xfrm>
          <a:prstGeom prst="rect">
            <a:avLst/>
          </a:prstGeom>
          <a:noFill/>
          <a:ln w="19050">
            <a:solidFill>
              <a:schemeClr val="tx1"/>
            </a:solidFill>
          </a:ln>
        </p:spPr>
      </p:pic>
      <p:pic>
        <p:nvPicPr>
          <p:cNvPr id="94211" name="Picture 3" descr="C:\Users\Jane\Documents\tc\Trail University\maintainer sign up.jpg"/>
          <p:cNvPicPr>
            <a:picLocks noChangeAspect="1" noChangeArrowheads="1"/>
          </p:cNvPicPr>
          <p:nvPr/>
        </p:nvPicPr>
        <p:blipFill>
          <a:blip r:embed="rId4" cstate="print"/>
          <a:srcRect b="37662"/>
          <a:stretch>
            <a:fillRect/>
          </a:stretch>
        </p:blipFill>
        <p:spPr bwMode="auto">
          <a:xfrm>
            <a:off x="685800" y="2362200"/>
            <a:ext cx="4953000" cy="3995697"/>
          </a:xfrm>
          <a:prstGeom prst="rect">
            <a:avLst/>
          </a:prstGeom>
          <a:noFill/>
          <a:ln w="3175">
            <a:solidFill>
              <a:schemeClr val="tx1"/>
            </a:solidFill>
          </a:ln>
        </p:spPr>
      </p:pic>
    </p:spTree>
    <p:extLst>
      <p:ext uri="{BB962C8B-B14F-4D97-AF65-F5344CB8AC3E}">
        <p14:creationId xmlns="" xmlns:p14="http://schemas.microsoft.com/office/powerpoint/2010/main" val="17229415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ext Box 2"/>
          <p:cNvSpPr txBox="1">
            <a:spLocks noChangeArrowheads="1"/>
          </p:cNvSpPr>
          <p:nvPr/>
        </p:nvSpPr>
        <p:spPr bwMode="auto">
          <a:xfrm>
            <a:off x="838200" y="97999"/>
            <a:ext cx="7467600" cy="1354217"/>
          </a:xfrm>
          <a:prstGeom prst="rect">
            <a:avLst/>
          </a:prstGeom>
          <a:noFill/>
          <a:ln w="9525">
            <a:noFill/>
            <a:miter lim="800000"/>
            <a:headEnd/>
            <a:tailEnd/>
          </a:ln>
        </p:spPr>
        <p:txBody>
          <a:bodyPr wrap="square" lIns="0" tIns="0" rIns="0" bIns="0" anchor="ctr">
            <a:spAutoFit/>
          </a:bodyPr>
          <a:lstStyle/>
          <a:p>
            <a:r>
              <a:rPr lang="en-US" sz="4400" dirty="0"/>
              <a:t>It was great to have </a:t>
            </a:r>
            <a:endParaRPr lang="en-US" sz="4400" dirty="0" smtClean="0"/>
          </a:p>
          <a:p>
            <a:pPr algn="r"/>
            <a:r>
              <a:rPr lang="en-US" sz="4400" dirty="0" smtClean="0"/>
              <a:t>you </a:t>
            </a:r>
            <a:r>
              <a:rPr lang="en-US" sz="4400" dirty="0"/>
              <a:t>at the workshop</a:t>
            </a:r>
          </a:p>
        </p:txBody>
      </p:sp>
      <p:pic>
        <p:nvPicPr>
          <p:cNvPr id="163842" name="Picture 6" descr="C:\Users\Jane\Desktop\Pictures\Walkable Westchester\Large Parks\Ward Pound Ridge\2006_12_02\IMG_0168.JPG"/>
          <p:cNvPicPr>
            <a:picLocks noChangeAspect="1" noChangeArrowheads="1"/>
          </p:cNvPicPr>
          <p:nvPr/>
        </p:nvPicPr>
        <p:blipFill>
          <a:blip r:embed="rId3" cstate="print"/>
          <a:srcRect/>
          <a:stretch>
            <a:fillRect/>
          </a:stretch>
        </p:blipFill>
        <p:spPr bwMode="auto">
          <a:xfrm>
            <a:off x="1676400" y="1676400"/>
            <a:ext cx="5897563" cy="4419600"/>
          </a:xfrm>
          <a:prstGeom prst="rect">
            <a:avLst/>
          </a:prstGeom>
          <a:noFill/>
          <a:ln w="9525">
            <a:noFill/>
            <a:miter lim="800000"/>
            <a:headEnd/>
            <a:tailEnd/>
          </a:ln>
        </p:spPr>
      </p:pic>
      <p:sp>
        <p:nvSpPr>
          <p:cNvPr id="163843" name="Text Box 4"/>
          <p:cNvSpPr txBox="1">
            <a:spLocks noChangeArrowheads="1"/>
          </p:cNvSpPr>
          <p:nvPr/>
        </p:nvSpPr>
        <p:spPr bwMode="auto">
          <a:xfrm>
            <a:off x="3124200" y="5562600"/>
            <a:ext cx="3352800" cy="523220"/>
          </a:xfrm>
          <a:prstGeom prst="rect">
            <a:avLst/>
          </a:prstGeom>
          <a:solidFill>
            <a:schemeClr val="accent3">
              <a:lumMod val="20000"/>
              <a:lumOff val="80000"/>
            </a:schemeClr>
          </a:solidFill>
          <a:ln w="9525">
            <a:noFill/>
            <a:miter lim="800000"/>
            <a:headEnd/>
            <a:tailEnd/>
          </a:ln>
        </p:spPr>
        <p:txBody>
          <a:bodyPr wrap="square">
            <a:spAutoFit/>
          </a:bodyPr>
          <a:lstStyle/>
          <a:p>
            <a:pPr>
              <a:spcBef>
                <a:spcPct val="50000"/>
              </a:spcBef>
            </a:pPr>
            <a:r>
              <a:rPr lang="en-US" sz="2800" dirty="0"/>
              <a:t>Thanks for attending!</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edtrail.jpg"/>
          <p:cNvPicPr>
            <a:picLocks noChangeAspect="1"/>
          </p:cNvPicPr>
          <p:nvPr/>
        </p:nvPicPr>
        <p:blipFill>
          <a:blip r:embed="rId3" cstate="print"/>
          <a:stretch>
            <a:fillRect/>
          </a:stretch>
        </p:blipFill>
        <p:spPr>
          <a:xfrm rot="21009928">
            <a:off x="305684" y="2603770"/>
            <a:ext cx="4105028" cy="3932548"/>
          </a:xfrm>
          <a:prstGeom prst="rect">
            <a:avLst/>
          </a:prstGeom>
          <a:ln w="19050">
            <a:solidFill>
              <a:schemeClr val="tx1"/>
            </a:solidFill>
          </a:ln>
        </p:spPr>
      </p:pic>
      <p:pic>
        <p:nvPicPr>
          <p:cNvPr id="4" name="Picture 3" descr="sawfred.jpg"/>
          <p:cNvPicPr>
            <a:picLocks noChangeAspect="1"/>
          </p:cNvPicPr>
          <p:nvPr/>
        </p:nvPicPr>
        <p:blipFill>
          <a:blip r:embed="rId4" cstate="print"/>
          <a:stretch>
            <a:fillRect/>
          </a:stretch>
        </p:blipFill>
        <p:spPr>
          <a:xfrm>
            <a:off x="2971800" y="0"/>
            <a:ext cx="5067300" cy="3790950"/>
          </a:xfrm>
          <a:prstGeom prst="rect">
            <a:avLst/>
          </a:prstGeom>
          <a:ln w="19050">
            <a:solidFill>
              <a:schemeClr val="tx1"/>
            </a:solidFill>
          </a:ln>
        </p:spPr>
      </p:pic>
      <p:pic>
        <p:nvPicPr>
          <p:cNvPr id="5" name="Picture 4" descr="tag.jpg"/>
          <p:cNvPicPr>
            <a:picLocks noChangeAspect="1"/>
          </p:cNvPicPr>
          <p:nvPr/>
        </p:nvPicPr>
        <p:blipFill>
          <a:blip r:embed="rId5" cstate="print"/>
          <a:stretch>
            <a:fillRect/>
          </a:stretch>
        </p:blipFill>
        <p:spPr>
          <a:xfrm rot="249066">
            <a:off x="4687266" y="3477220"/>
            <a:ext cx="4025090" cy="3020158"/>
          </a:xfrm>
          <a:prstGeom prst="rect">
            <a:avLst/>
          </a:prstGeom>
          <a:ln w="19050">
            <a:solidFill>
              <a:schemeClr val="tx1"/>
            </a:solidFill>
          </a:ln>
        </p:spPr>
      </p:pic>
    </p:spTree>
    <p:extLst>
      <p:ext uri="{BB962C8B-B14F-4D97-AF65-F5344CB8AC3E}">
        <p14:creationId xmlns="" xmlns:p14="http://schemas.microsoft.com/office/powerpoint/2010/main" val="31711205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a:xfrm>
            <a:off x="304800" y="245974"/>
            <a:ext cx="8534400" cy="1200329"/>
          </a:xfrm>
          <a:prstGeom prst="rect">
            <a:avLst/>
          </a:prstGeom>
          <a:noFill/>
          <a:ln w="12700">
            <a:solidFill>
              <a:schemeClr val="tx1"/>
            </a:solidFill>
          </a:ln>
        </p:spPr>
        <p:txBody>
          <a:bodyPr wrap="square" rtlCol="0">
            <a:spAutoFit/>
          </a:bodyPr>
          <a:lstStyle/>
          <a:p>
            <a:pPr algn="ctr"/>
            <a:r>
              <a:rPr lang="en-US" sz="3600" dirty="0" smtClean="0">
                <a:latin typeface="+mn-lt"/>
              </a:rPr>
              <a:t>What problems or situations do you think you will find on the trail ?</a:t>
            </a:r>
            <a:endParaRPr lang="en-US" sz="3600" dirty="0">
              <a:latin typeface="+mn-lt"/>
            </a:endParaRPr>
          </a:p>
        </p:txBody>
      </p:sp>
    </p:spTree>
    <p:extLst>
      <p:ext uri="{BB962C8B-B14F-4D97-AF65-F5344CB8AC3E}">
        <p14:creationId xmlns="" xmlns:p14="http://schemas.microsoft.com/office/powerpoint/2010/main" val="26554766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 Box 5"/>
          <p:cNvSpPr txBox="1">
            <a:spLocks noChangeArrowheads="1"/>
          </p:cNvSpPr>
          <p:nvPr/>
        </p:nvSpPr>
        <p:spPr bwMode="auto">
          <a:xfrm>
            <a:off x="482032" y="685800"/>
            <a:ext cx="5613968" cy="4294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lgn="ctr">
              <a:spcAft>
                <a:spcPct val="15000"/>
              </a:spcAft>
            </a:pPr>
            <a:endParaRPr lang="en-US" sz="3600" dirty="0">
              <a:solidFill>
                <a:srgbClr val="000000"/>
              </a:solidFill>
              <a:latin typeface="+mn-lt"/>
            </a:endParaRPr>
          </a:p>
          <a:p>
            <a:pPr>
              <a:spcAft>
                <a:spcPct val="15000"/>
              </a:spcAft>
            </a:pPr>
            <a:endParaRPr lang="en-US" sz="2900" b="1" dirty="0">
              <a:solidFill>
                <a:srgbClr val="000000"/>
              </a:solidFill>
            </a:endParaRPr>
          </a:p>
          <a:p>
            <a:pPr>
              <a:spcAft>
                <a:spcPct val="15000"/>
              </a:spcAft>
            </a:pPr>
            <a:endParaRPr lang="en-US" b="1" dirty="0">
              <a:solidFill>
                <a:srgbClr val="000000"/>
              </a:solidFill>
            </a:endParaRPr>
          </a:p>
          <a:p>
            <a:pPr>
              <a:spcAft>
                <a:spcPct val="15000"/>
              </a:spcAft>
            </a:pPr>
            <a:endParaRPr lang="en-US" b="1" dirty="0">
              <a:solidFill>
                <a:srgbClr val="000000"/>
              </a:solidFill>
            </a:endParaRPr>
          </a:p>
          <a:p>
            <a:pPr>
              <a:spcAft>
                <a:spcPct val="15000"/>
              </a:spcAft>
            </a:pPr>
            <a:endParaRPr lang="en-US" b="1" dirty="0">
              <a:solidFill>
                <a:srgbClr val="000000"/>
              </a:solidFill>
            </a:endParaRPr>
          </a:p>
          <a:p>
            <a:pPr>
              <a:spcAft>
                <a:spcPct val="15000"/>
              </a:spcAft>
            </a:pPr>
            <a:endParaRPr lang="en-US" b="1" dirty="0">
              <a:solidFill>
                <a:srgbClr val="000000"/>
              </a:solidFill>
            </a:endParaRPr>
          </a:p>
          <a:p>
            <a:pPr>
              <a:spcAft>
                <a:spcPct val="15000"/>
              </a:spcAft>
            </a:pPr>
            <a:endParaRPr lang="en-US" b="1" dirty="0">
              <a:solidFill>
                <a:srgbClr val="000000"/>
              </a:solidFill>
            </a:endParaRPr>
          </a:p>
          <a:p>
            <a:pPr>
              <a:spcAft>
                <a:spcPct val="15000"/>
              </a:spcAft>
            </a:pPr>
            <a:endParaRPr lang="en-US" b="1" dirty="0">
              <a:solidFill>
                <a:srgbClr val="000000"/>
              </a:solidFill>
            </a:endParaRPr>
          </a:p>
          <a:p>
            <a:pPr>
              <a:spcAft>
                <a:spcPct val="15000"/>
              </a:spcAft>
            </a:pPr>
            <a:endParaRPr lang="en-US" b="1" dirty="0">
              <a:solidFill>
                <a:srgbClr val="000000"/>
              </a:solidFill>
            </a:endParaRPr>
          </a:p>
          <a:p>
            <a:pPr>
              <a:spcAft>
                <a:spcPct val="15000"/>
              </a:spcAft>
            </a:pPr>
            <a:r>
              <a:rPr lang="en-US" sz="3600" dirty="0">
                <a:solidFill>
                  <a:srgbClr val="000000"/>
                </a:solidFill>
              </a:rPr>
              <a:t>   </a:t>
            </a:r>
            <a:r>
              <a:rPr lang="en-US" sz="3600" dirty="0" smtClean="0">
                <a:solidFill>
                  <a:srgbClr val="000000"/>
                </a:solidFill>
                <a:latin typeface="+mj-lt"/>
              </a:rPr>
              <a:t>Deer </a:t>
            </a:r>
            <a:r>
              <a:rPr lang="en-US" sz="3600" dirty="0">
                <a:solidFill>
                  <a:srgbClr val="000000"/>
                </a:solidFill>
                <a:latin typeface="+mj-lt"/>
              </a:rPr>
              <a:t>Tick</a:t>
            </a:r>
            <a:r>
              <a:rPr lang="en-US" dirty="0">
                <a:solidFill>
                  <a:srgbClr val="000000"/>
                </a:solidFill>
              </a:rPr>
              <a:t>	</a:t>
            </a:r>
            <a:r>
              <a:rPr lang="en-US" sz="3600" dirty="0">
                <a:solidFill>
                  <a:srgbClr val="000000"/>
                </a:solidFill>
              </a:rPr>
              <a:t>   </a:t>
            </a:r>
            <a:r>
              <a:rPr lang="en-US" sz="3600" dirty="0" smtClean="0">
                <a:solidFill>
                  <a:srgbClr val="000000"/>
                </a:solidFill>
              </a:rPr>
              <a:t>  </a:t>
            </a:r>
            <a:r>
              <a:rPr lang="en-US" sz="3600" dirty="0">
                <a:solidFill>
                  <a:srgbClr val="000000"/>
                </a:solidFill>
                <a:latin typeface="+mj-lt"/>
              </a:rPr>
              <a:t>Dog Tick</a:t>
            </a:r>
          </a:p>
          <a:p>
            <a:pPr>
              <a:spcAft>
                <a:spcPct val="15000"/>
              </a:spcAft>
            </a:pPr>
            <a:endParaRPr lang="en-US" i="1" dirty="0">
              <a:solidFill>
                <a:srgbClr val="000000"/>
              </a:solidFill>
              <a:latin typeface="+mj-lt"/>
            </a:endParaRPr>
          </a:p>
        </p:txBody>
      </p:sp>
      <p:sp>
        <p:nvSpPr>
          <p:cNvPr id="61444" name="Text Box 6"/>
          <p:cNvSpPr txBox="1">
            <a:spLocks noChangeArrowheads="1"/>
          </p:cNvSpPr>
          <p:nvPr/>
        </p:nvSpPr>
        <p:spPr bwMode="auto">
          <a:xfrm>
            <a:off x="6036128" y="990600"/>
            <a:ext cx="2498272" cy="2825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spAutoFit/>
          </a:bodyPr>
          <a:lstStyle>
            <a:lvl1pPr marL="203200" indent="-203200" eaLnBrk="0" hangingPunct="0">
              <a:defRPr>
                <a:solidFill>
                  <a:schemeClr val="tx1"/>
                </a:solidFill>
                <a:latin typeface="Interstate-Light" pitchFamily="2" charset="0"/>
                <a:ea typeface="MS PGothic" pitchFamily="34" charset="-128"/>
              </a:defRPr>
            </a:lvl1pPr>
            <a:lvl2pPr marL="742950" indent="-285750" eaLnBrk="0" hangingPunct="0">
              <a:defRPr>
                <a:solidFill>
                  <a:schemeClr val="tx1"/>
                </a:solidFill>
                <a:latin typeface="Interstate-Light" pitchFamily="2" charset="0"/>
                <a:ea typeface="MS PGothic" pitchFamily="34" charset="-128"/>
              </a:defRPr>
            </a:lvl2pPr>
            <a:lvl3pPr marL="1143000" indent="-228600" eaLnBrk="0" hangingPunct="0">
              <a:defRPr>
                <a:solidFill>
                  <a:schemeClr val="tx1"/>
                </a:solidFill>
                <a:latin typeface="Interstate-Light" pitchFamily="2" charset="0"/>
                <a:ea typeface="MS PGothic" pitchFamily="34" charset="-128"/>
              </a:defRPr>
            </a:lvl3pPr>
            <a:lvl4pPr marL="1600200" indent="-228600" eaLnBrk="0" hangingPunct="0">
              <a:defRPr>
                <a:solidFill>
                  <a:schemeClr val="tx1"/>
                </a:solidFill>
                <a:latin typeface="Interstate-Light" pitchFamily="2" charset="0"/>
                <a:ea typeface="MS PGothic" pitchFamily="34" charset="-128"/>
              </a:defRPr>
            </a:lvl4pPr>
            <a:lvl5pPr marL="2057400" indent="-228600" eaLnBrk="0" hangingPunct="0">
              <a:defRPr>
                <a:solidFill>
                  <a:schemeClr val="tx1"/>
                </a:solidFill>
                <a:latin typeface="Interstate-Light" pitchFamily="2" charset="0"/>
                <a:ea typeface="MS PGothic" pitchFamily="34" charset="-128"/>
              </a:defRPr>
            </a:lvl5pPr>
            <a:lvl6pPr marL="2514600" indent="-228600" eaLnBrk="0" fontAlgn="base" hangingPunct="0">
              <a:spcBef>
                <a:spcPct val="0"/>
              </a:spcBef>
              <a:spcAft>
                <a:spcPct val="0"/>
              </a:spcAft>
              <a:defRPr>
                <a:solidFill>
                  <a:schemeClr val="tx1"/>
                </a:solidFill>
                <a:latin typeface="Interstate-Light" pitchFamily="2" charset="0"/>
                <a:ea typeface="MS PGothic" pitchFamily="34" charset="-128"/>
              </a:defRPr>
            </a:lvl6pPr>
            <a:lvl7pPr marL="2971800" indent="-228600" eaLnBrk="0" fontAlgn="base" hangingPunct="0">
              <a:spcBef>
                <a:spcPct val="0"/>
              </a:spcBef>
              <a:spcAft>
                <a:spcPct val="0"/>
              </a:spcAft>
              <a:defRPr>
                <a:solidFill>
                  <a:schemeClr val="tx1"/>
                </a:solidFill>
                <a:latin typeface="Interstate-Light" pitchFamily="2" charset="0"/>
                <a:ea typeface="MS PGothic" pitchFamily="34" charset="-128"/>
              </a:defRPr>
            </a:lvl7pPr>
            <a:lvl8pPr marL="3429000" indent="-228600" eaLnBrk="0" fontAlgn="base" hangingPunct="0">
              <a:spcBef>
                <a:spcPct val="0"/>
              </a:spcBef>
              <a:spcAft>
                <a:spcPct val="0"/>
              </a:spcAft>
              <a:defRPr>
                <a:solidFill>
                  <a:schemeClr val="tx1"/>
                </a:solidFill>
                <a:latin typeface="Interstate-Light" pitchFamily="2" charset="0"/>
                <a:ea typeface="MS PGothic" pitchFamily="34" charset="-128"/>
              </a:defRPr>
            </a:lvl8pPr>
            <a:lvl9pPr marL="3886200" indent="-228600" eaLnBrk="0" fontAlgn="base" hangingPunct="0">
              <a:spcBef>
                <a:spcPct val="0"/>
              </a:spcBef>
              <a:spcAft>
                <a:spcPct val="0"/>
              </a:spcAft>
              <a:defRPr>
                <a:solidFill>
                  <a:schemeClr val="tx1"/>
                </a:solidFill>
                <a:latin typeface="Interstate-Light" pitchFamily="2" charset="0"/>
                <a:ea typeface="MS PGothic" pitchFamily="34" charset="-128"/>
              </a:defRPr>
            </a:lvl9pPr>
          </a:lstStyle>
          <a:p>
            <a:pPr algn="ctr">
              <a:spcAft>
                <a:spcPct val="15000"/>
              </a:spcAft>
            </a:pPr>
            <a:r>
              <a:rPr lang="en-US" sz="3600" dirty="0" smtClean="0">
                <a:solidFill>
                  <a:srgbClr val="000000"/>
                </a:solidFill>
                <a:latin typeface="+mj-lt"/>
              </a:rPr>
              <a:t>Stinging</a:t>
            </a:r>
          </a:p>
          <a:p>
            <a:pPr algn="ctr">
              <a:spcAft>
                <a:spcPct val="15000"/>
              </a:spcAft>
            </a:pPr>
            <a:r>
              <a:rPr lang="en-US" sz="3600" dirty="0" smtClean="0">
                <a:solidFill>
                  <a:srgbClr val="000000"/>
                </a:solidFill>
                <a:latin typeface="+mj-lt"/>
              </a:rPr>
              <a:t>Insects</a:t>
            </a:r>
            <a:endParaRPr lang="en-US" sz="3600" dirty="0">
              <a:solidFill>
                <a:srgbClr val="000000"/>
              </a:solidFill>
              <a:latin typeface="+mj-lt"/>
            </a:endParaRPr>
          </a:p>
          <a:p>
            <a:pPr>
              <a:spcAft>
                <a:spcPct val="15000"/>
              </a:spcAft>
            </a:pPr>
            <a:endParaRPr lang="en-US" b="1" dirty="0">
              <a:solidFill>
                <a:srgbClr val="000000"/>
              </a:solidFill>
            </a:endParaRPr>
          </a:p>
          <a:p>
            <a:pPr>
              <a:spcAft>
                <a:spcPct val="15000"/>
              </a:spcAft>
              <a:buClr>
                <a:srgbClr val="000000"/>
              </a:buClr>
              <a:buSzPct val="100000"/>
            </a:pPr>
            <a:endParaRPr lang="en-US" dirty="0">
              <a:solidFill>
                <a:srgbClr val="000000"/>
              </a:solidFill>
            </a:endParaRPr>
          </a:p>
          <a:p>
            <a:pPr>
              <a:spcAft>
                <a:spcPct val="15000"/>
              </a:spcAft>
              <a:buClr>
                <a:srgbClr val="000000"/>
              </a:buClr>
              <a:buSzPct val="100000"/>
              <a:buFont typeface="WingDings" pitchFamily="2" charset="2"/>
              <a:buChar char="Ÿ"/>
            </a:pPr>
            <a:endParaRPr lang="en-US" dirty="0">
              <a:solidFill>
                <a:srgbClr val="000000"/>
              </a:solidFill>
            </a:endParaRPr>
          </a:p>
          <a:p>
            <a:pPr>
              <a:spcAft>
                <a:spcPct val="15000"/>
              </a:spcAft>
              <a:buClr>
                <a:srgbClr val="000000"/>
              </a:buClr>
              <a:buSzPct val="100000"/>
              <a:buFont typeface="WingDings" pitchFamily="2" charset="2"/>
              <a:buChar char="Ÿ"/>
            </a:pPr>
            <a:endParaRPr lang="en-US" dirty="0">
              <a:solidFill>
                <a:srgbClr val="000000"/>
              </a:solidFill>
            </a:endParaRPr>
          </a:p>
          <a:p>
            <a:pPr>
              <a:spcAft>
                <a:spcPct val="15000"/>
              </a:spcAft>
              <a:buClr>
                <a:srgbClr val="000000"/>
              </a:buClr>
              <a:buSzPct val="100000"/>
              <a:buFont typeface="WingDings" pitchFamily="2" charset="2"/>
              <a:buChar char="Ÿ"/>
            </a:pPr>
            <a:endParaRPr lang="en-US" dirty="0">
              <a:solidFill>
                <a:srgbClr val="000000"/>
              </a:solidFill>
            </a:endParaRPr>
          </a:p>
        </p:txBody>
      </p:sp>
      <p:pic>
        <p:nvPicPr>
          <p:cNvPr id="61445" name="Picture 10" descr="af_americandogtick"/>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24200" y="1071419"/>
            <a:ext cx="2667000" cy="2586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47" name="Picture 8" descr="Deer Tick - Female"/>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43000" y="1693523"/>
            <a:ext cx="1112838"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48" name="Picture 9" descr="See full size image">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259965" y="2625417"/>
            <a:ext cx="2198235" cy="1813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913500547"/>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Interstate-Light" pitchFamily="2"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Interstate-Light" pitchFamily="2"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Interstate-Light" pitchFamily="2"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Interstate-Light" pitchFamily="2"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5365</TotalTime>
  <Words>2306</Words>
  <Application>Microsoft Office PowerPoint</Application>
  <PresentationFormat>On-screen Show (4:3)</PresentationFormat>
  <Paragraphs>395</Paragraphs>
  <Slides>61</Slides>
  <Notes>56</Notes>
  <HiddenSlides>1</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61</vt:i4>
      </vt:variant>
    </vt:vector>
  </HeadingPairs>
  <TitlesOfParts>
    <vt:vector size="67" baseType="lpstr">
      <vt:lpstr>Blank Presentation</vt:lpstr>
      <vt:lpstr>1_Blank Presentation</vt:lpstr>
      <vt:lpstr>1_Office Theme</vt:lpstr>
      <vt:lpstr>2_Office Theme</vt:lpstr>
      <vt:lpstr>4_Office Theme</vt:lpstr>
      <vt:lpstr>Drawing</vt:lpstr>
      <vt:lpstr>Trail Maintenance 101</vt:lpstr>
      <vt:lpstr>Slide 2</vt:lpstr>
      <vt:lpstr>Slide 3</vt:lpstr>
      <vt:lpstr>Slide 4</vt:lpstr>
      <vt:lpstr>Maintainers are VIPs!</vt:lpstr>
      <vt:lpstr>Trail Terms</vt:lpstr>
      <vt:lpstr>Slide 7</vt:lpstr>
      <vt:lpstr>What problems or situations do you think you will find on the trail ?</vt:lpstr>
      <vt:lpstr>Slide 9</vt:lpstr>
      <vt:lpstr>Slide 10</vt:lpstr>
      <vt:lpstr>The well prepared maintainer has</vt:lpstr>
      <vt:lpstr>Slide 12</vt:lpstr>
      <vt:lpstr>Clearing the Corridor</vt:lpstr>
      <vt:lpstr>Slide 14</vt:lpstr>
      <vt:lpstr>How to Cut Branches</vt:lpstr>
      <vt:lpstr>Removing small blowdowns</vt:lpstr>
      <vt:lpstr>DANGER</vt:lpstr>
      <vt:lpstr>Certified sawyers or land managers will remove large trees or limbs over</vt:lpstr>
      <vt:lpstr>But you to let your supervisor Know</vt:lpstr>
      <vt:lpstr>If asked to help, you are a swamper</vt:lpstr>
      <vt:lpstr>Maintaining the Tread</vt:lpstr>
      <vt:lpstr>Tools for Maintaining Trail Tread</vt:lpstr>
      <vt:lpstr>Slide 23</vt:lpstr>
      <vt:lpstr>Water Bar</vt:lpstr>
      <vt:lpstr>Stepping Stones</vt:lpstr>
      <vt:lpstr>Puncheon</vt:lpstr>
      <vt:lpstr>Slide 27</vt:lpstr>
      <vt:lpstr>Other Markings</vt:lpstr>
      <vt:lpstr>Blazing Tools</vt:lpstr>
      <vt:lpstr>Where to put blazes</vt:lpstr>
      <vt:lpstr>Slide 31</vt:lpstr>
      <vt:lpstr>Paint Blazing Tools</vt:lpstr>
      <vt:lpstr>Tag Blazing Tools</vt:lpstr>
      <vt:lpstr>Slide 34</vt:lpstr>
      <vt:lpstr>Slide 35</vt:lpstr>
      <vt:lpstr>Slide 36</vt:lpstr>
      <vt:lpstr>Turn blazes for three trails</vt:lpstr>
      <vt:lpstr>Slide 38</vt:lpstr>
      <vt:lpstr>Can you spot the problems?</vt:lpstr>
      <vt:lpstr>Slide 40</vt:lpstr>
      <vt:lpstr>Slide 41</vt:lpstr>
      <vt:lpstr>Slide 42</vt:lpstr>
      <vt:lpstr>Invasives Strike Force www.nynjtc.org/invasives</vt:lpstr>
      <vt:lpstr>Slide 44</vt:lpstr>
      <vt:lpstr>Barberry</vt:lpstr>
      <vt:lpstr> Can you spot the problem?</vt:lpstr>
      <vt:lpstr>Slide 47</vt:lpstr>
      <vt:lpstr>Patrolling and Reporting</vt:lpstr>
      <vt:lpstr>Slide 49</vt:lpstr>
      <vt:lpstr>Let your supervisor know promptly </vt:lpstr>
      <vt:lpstr>Report blowdowns</vt:lpstr>
      <vt:lpstr>Do you need something replaced or built? </vt:lpstr>
      <vt:lpstr>If you have a problem with invasives</vt:lpstr>
      <vt:lpstr>Is there too much water? </vt:lpstr>
      <vt:lpstr>Should the trail be relocated?</vt:lpstr>
      <vt:lpstr>Slide 56</vt:lpstr>
      <vt:lpstr>Slide 57</vt:lpstr>
      <vt:lpstr>Slide 58</vt:lpstr>
      <vt:lpstr>Volunteers can move mountains!  Join the fun!</vt:lpstr>
      <vt:lpstr>Steps to Become  a Maintainer</vt:lpstr>
      <vt:lpstr>Slide 61</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 Draper</dc:creator>
  <cp:lastModifiedBy>Jane</cp:lastModifiedBy>
  <cp:revision>211</cp:revision>
  <dcterms:created xsi:type="dcterms:W3CDTF">2012-12-27T19:30:33Z</dcterms:created>
  <dcterms:modified xsi:type="dcterms:W3CDTF">2013-06-17T21:39:54Z</dcterms:modified>
</cp:coreProperties>
</file>