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4" r:id="rId2"/>
  </p:sldMasterIdLst>
  <p:notesMasterIdLst>
    <p:notesMasterId r:id="rId19"/>
  </p:notesMasterIdLst>
  <p:sldIdLst>
    <p:sldId id="257" r:id="rId3"/>
    <p:sldId id="541" r:id="rId4"/>
    <p:sldId id="542" r:id="rId5"/>
    <p:sldId id="507" r:id="rId6"/>
    <p:sldId id="534" r:id="rId7"/>
    <p:sldId id="509" r:id="rId8"/>
    <p:sldId id="510" r:id="rId9"/>
    <p:sldId id="535" r:id="rId10"/>
    <p:sldId id="536" r:id="rId11"/>
    <p:sldId id="540" r:id="rId12"/>
    <p:sldId id="529" r:id="rId13"/>
    <p:sldId id="515" r:id="rId14"/>
    <p:sldId id="539" r:id="rId15"/>
    <p:sldId id="532" r:id="rId16"/>
    <p:sldId id="508" r:id="rId17"/>
    <p:sldId id="533" r:id="rId1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nterstate-Bold" panose="02000803030000020004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nterstate-Bold" panose="02000803030000020004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nterstate-Bold" panose="02000803030000020004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nterstate-Bold" panose="02000803030000020004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nterstate-Bold" panose="02000803030000020004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nterstate-Bold" panose="02000803030000020004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nterstate-Bold" panose="02000803030000020004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nterstate-Bold" panose="02000803030000020004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nterstate-Bold" panose="02000803030000020004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87950" autoAdjust="0"/>
  </p:normalViewPr>
  <p:slideViewPr>
    <p:cSldViewPr>
      <p:cViewPr varScale="1">
        <p:scale>
          <a:sx n="102" d="100"/>
          <a:sy n="102" d="100"/>
        </p:scale>
        <p:origin x="1890" y="10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7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76632C-2C67-463E-BF8C-CABB85FA0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554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6F2455-35E5-4602-80D3-4D3897534EB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Manages and maintains hiking trails in NY metro region</a:t>
            </a:r>
          </a:p>
          <a:p>
            <a:pPr eaLnBrk="1" hangingPunct="1">
              <a:buFontTx/>
              <a:buChar char="•"/>
            </a:pPr>
            <a:r>
              <a:rPr lang="en-US" alt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Publishes maps and books</a:t>
            </a:r>
          </a:p>
          <a:p>
            <a:pPr eaLnBrk="1" hangingPunct="1">
              <a:buFontTx/>
              <a:buChar char="•"/>
            </a:pPr>
            <a:r>
              <a:rPr lang="en-US" alt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Advocates for protection of trail and trail lands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8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ATC’s Stewardship Council - model  they have used since 2005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Committees organized around strategic plan issues or priority set by board.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Can address both policy and practice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All policies except for governance ones (nominating, succession, nepotism… 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EE785FC3-A9BB-49F7-82DD-C80670828C85}" type="slidenum">
              <a:rPr lang="en-US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7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We need to plan together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= two sides of the coin</a:t>
            </a:r>
          </a:p>
          <a:p>
            <a:pPr marL="0" lvl="1"/>
            <a:r>
              <a:rPr lang="en-US" altLang="en-US" smtClean="0">
                <a:latin typeface="Arial" panose="020B0604020202020204" pitchFamily="34" charset="0"/>
              </a:rPr>
              <a:t>Command and control doesn’t work here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E380C15C-90A4-4126-8D05-997B10BE38B9}" type="slidenum">
              <a:rPr lang="en-US" altLang="en-US" sz="1200" smtClean="0">
                <a:latin typeface="Arial" panose="020B0604020202020204" pitchFamily="34" charset="0"/>
              </a:rPr>
              <a:pPr/>
              <a:t>14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8E7E14C7-B8F2-428C-A7F7-AC8DDD3E39D3}" type="slidenum">
              <a:rPr lang="en-US" altLang="en-US" sz="1200" smtClean="0">
                <a:latin typeface="Arial" panose="020B0604020202020204" pitchFamily="34" charset="0"/>
              </a:rPr>
              <a:pPr/>
              <a:t>15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72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E4ED8548-2C62-4642-A4BF-04E48A2A4964}" type="slidenum">
              <a:rPr lang="en-US" altLang="en-US" sz="1200" smtClean="0">
                <a:latin typeface="Arial" panose="020B0604020202020204" pitchFamily="34" charset="0"/>
              </a:rPr>
              <a:pPr/>
              <a:t>16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3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Representative of Trail Conference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07F98171-4C8F-4BFA-B437-EDCD923BFB4A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5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Representative of Trail Conference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07F98171-4C8F-4BFA-B437-EDCD923BFB4A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4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244BEC1C-DE67-48C9-B1F0-AD123A2F58F6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5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What makes things work well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ABCDA23E-3316-47B0-852A-78743B65ECF5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6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What makes things work well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ABCDA23E-3316-47B0-852A-78743B65ECF5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7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What makes things work well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ABCDA23E-3316-47B0-852A-78743B65ECF5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7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What makes things work well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ABCDA23E-3316-47B0-852A-78743B65ECF5}" type="slidenum">
              <a:rPr lang="en-US" altLang="en-US" sz="120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7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nterstate-Bold" panose="02000803030000020004" pitchFamily="2" charset="0"/>
                <a:ea typeface="MS PGothic" panose="020B0600070205080204" pitchFamily="34" charset="-128"/>
              </a:defRPr>
            </a:lvl9pPr>
          </a:lstStyle>
          <a:p>
            <a:fld id="{AD5ABC08-9181-4E08-947B-376064C718E3}" type="slidenum">
              <a:rPr lang="en-US" altLang="en-US" sz="1200" smtClean="0">
                <a:latin typeface="Arial" panose="020B0604020202020204" pitchFamily="34" charset="0"/>
              </a:rPr>
              <a:pPr/>
              <a:t>11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A869-3EEA-4850-845C-2E952E0B2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11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62CD-C2D7-466D-9F15-85A74A5EC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72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A7CE-2635-456F-954B-C1E555DF2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5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328C-9ECB-4240-81C8-AD09A87664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48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44906-26E5-4958-A1CC-98346E574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745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9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9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22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02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34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5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B058-D584-4F1E-85F5-8C72BDAF8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92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17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16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9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112-01AF-43EC-877E-A25E3B625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6B30-3076-429B-B71D-AADBBAA6FA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2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7B0D-3C80-44A9-BCC9-F28662A77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4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E826-C1AF-492B-8F3A-48DE84E16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86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5E512-945A-4721-8A0A-DC77D212A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15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B56B-D8CC-4DA1-9ED1-6D4D62AA6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84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9138-FD98-45C5-B87E-8CC90B1DB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81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E5A0E-289B-4392-BCBA-91F65CA32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35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47AA1-F843-4F5E-BCB8-D281C9ECF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31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D33970-5EC3-4102-9128-699FA5BE2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BBA112-01AF-43EC-877E-A25E3B625B6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8/10/2015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596B30-3076-429B-B71D-AADBBAA6FAD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892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46400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latin typeface="Interstate-Regular" panose="02000603020000020004" pitchFamily="2" charset="0"/>
                <a:cs typeface="Arial" panose="020B0604020202020204" pitchFamily="34" charset="0"/>
              </a:rPr>
              <a:t>East Hudson </a:t>
            </a:r>
            <a:r>
              <a:rPr lang="en-US" altLang="en-US" sz="4000" dirty="0" smtClean="0">
                <a:solidFill>
                  <a:schemeClr val="bg1"/>
                </a:solidFill>
                <a:latin typeface="Interstate-Regular" panose="02000603020000020004" pitchFamily="2" charset="0"/>
                <a:cs typeface="Arial" panose="020B0604020202020204" pitchFamily="34" charset="0"/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  <a:latin typeface="Interstate-Regular" panose="02000603020000020004" pitchFamily="2" charset="0"/>
                <a:cs typeface="Arial" panose="020B0604020202020204" pitchFamily="34" charset="0"/>
              </a:rPr>
            </a:br>
            <a:r>
              <a:rPr lang="en-US" altLang="en-US" sz="4000" dirty="0" smtClean="0">
                <a:solidFill>
                  <a:schemeClr val="bg1"/>
                </a:solidFill>
                <a:latin typeface="Interstate-Regular" panose="02000603020000020004" pitchFamily="2" charset="0"/>
                <a:cs typeface="Arial" panose="020B0604020202020204" pitchFamily="34" charset="0"/>
              </a:rPr>
              <a:t>Regional Trail </a:t>
            </a:r>
            <a:r>
              <a:rPr lang="en-US" altLang="en-US" sz="4000" dirty="0" smtClean="0">
                <a:solidFill>
                  <a:schemeClr val="bg1"/>
                </a:solidFill>
                <a:latin typeface="Interstate-Regular" panose="02000603020000020004" pitchFamily="2" charset="0"/>
                <a:cs typeface="Arial" panose="020B0604020202020204" pitchFamily="34" charset="0"/>
              </a:rPr>
              <a:t>Council</a:t>
            </a:r>
            <a:endParaRPr lang="en-US" altLang="en-US" sz="4000" dirty="0" smtClean="0">
              <a:latin typeface="Interstate-Regular" panose="02000603020000020004" pitchFamily="2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772400" cy="2133600"/>
          </a:xfrm>
        </p:spPr>
        <p:txBody>
          <a:bodyPr anchorCtr="1"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latin typeface="Interstate-Light" panose="02000606030000020004" pitchFamily="2" charset="0"/>
                <a:cs typeface="Arial" panose="020B0604020202020204" pitchFamily="34" charset="0"/>
              </a:rPr>
              <a:t>August 10, 2015</a:t>
            </a:r>
            <a:endParaRPr lang="en-US" altLang="en-US" dirty="0" smtClean="0">
              <a:latin typeface="Interstate-Light" panose="0200060603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marL="348854" indent="-348854">
              <a:lnSpc>
                <a:spcPct val="120000"/>
              </a:lnSpc>
              <a:defRPr/>
            </a:pPr>
            <a:r>
              <a:rPr lang="en-US" altLang="en-US" sz="2800" dirty="0">
                <a:latin typeface="Interstate-Light" panose="02000606030000020004" pitchFamily="2" charset="0"/>
              </a:rPr>
              <a:t>Accountability, Delegation and Assessment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600" dirty="0">
                <a:latin typeface="Interstate-Light" panose="02000606030000020004" pitchFamily="2" charset="0"/>
              </a:rPr>
              <a:t>The Board is responsible to Trail Conference Voting Members (delegates)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Interstate-Light" panose="02000606030000020004" pitchFamily="2" charset="0"/>
              </a:rPr>
              <a:t>The </a:t>
            </a:r>
            <a:r>
              <a:rPr lang="en-US" altLang="en-US" sz="2600" dirty="0">
                <a:latin typeface="Interstate-Light" panose="02000606030000020004" pitchFamily="2" charset="0"/>
              </a:rPr>
              <a:t>Board has the authority to hold the Board Chair, </a:t>
            </a:r>
            <a:r>
              <a:rPr lang="en-US" altLang="en-US" sz="2600" dirty="0" smtClean="0">
                <a:latin typeface="Interstate-Light" panose="02000606030000020004" pitchFamily="2" charset="0"/>
              </a:rPr>
              <a:t>Exec, </a:t>
            </a:r>
            <a:r>
              <a:rPr lang="en-US" altLang="en-US" sz="2600" dirty="0">
                <a:latin typeface="Interstate-Light" panose="02000606030000020004" pitchFamily="2" charset="0"/>
              </a:rPr>
              <a:t>and Policy Council accountable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Interstate-Light" panose="02000606030000020004" pitchFamily="2" charset="0"/>
              </a:rPr>
              <a:t>The </a:t>
            </a:r>
            <a:r>
              <a:rPr lang="en-US" altLang="en-US" sz="2600" dirty="0">
                <a:latin typeface="Interstate-Light" panose="02000606030000020004" pitchFamily="2" charset="0"/>
              </a:rPr>
              <a:t>Board delegates authority to the Exec to hold program staff and RTC, LTC and Program Area Chairs accountable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Interstate-Light" panose="02000606030000020004" pitchFamily="2" charset="0"/>
              </a:rPr>
              <a:t>The </a:t>
            </a:r>
            <a:r>
              <a:rPr lang="en-US" altLang="en-US" sz="2600" dirty="0">
                <a:latin typeface="Interstate-Light" panose="02000606030000020004" pitchFamily="2" charset="0"/>
              </a:rPr>
              <a:t>Exec delegates authority to LTC Chairs to hold Trail Supervisors and Crew </a:t>
            </a:r>
            <a:r>
              <a:rPr lang="en-US" altLang="en-US" sz="2600" dirty="0" smtClean="0">
                <a:latin typeface="Interstate-Light" panose="02000606030000020004" pitchFamily="2" charset="0"/>
              </a:rPr>
              <a:t>Chiefs accountable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13600" dirty="0"/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10200" dirty="0"/>
          </a:p>
          <a:p>
            <a:pPr>
              <a:lnSpc>
                <a:spcPct val="120000"/>
              </a:lnSpc>
              <a:defRPr/>
            </a:pPr>
            <a:endParaRPr lang="en-US" altLang="en-US" dirty="0" smtClean="0"/>
          </a:p>
          <a:p>
            <a:pPr>
              <a:lnSpc>
                <a:spcPct val="120000"/>
              </a:lnSpc>
              <a:defRPr/>
            </a:pPr>
            <a:endParaRPr lang="en-US" altLang="en-US" dirty="0" smtClean="0"/>
          </a:p>
          <a:p>
            <a:pPr>
              <a:lnSpc>
                <a:spcPct val="120000"/>
              </a:lnSpc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30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>
                <a:latin typeface="Interstate-Regular" panose="02000603020000020004" pitchFamily="2" charset="0"/>
              </a:rPr>
              <a:t>Regional Trail Councils (RTC)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2971800"/>
          </a:xfrm>
        </p:spPr>
        <p:txBody>
          <a:bodyPr/>
          <a:lstStyle/>
          <a:p>
            <a:r>
              <a:rPr lang="en-US" altLang="en-US" sz="3600" dirty="0" smtClean="0">
                <a:latin typeface="Interstate-Regular" panose="02000603020000020004" pitchFamily="2" charset="0"/>
              </a:rPr>
              <a:t>Benefits</a:t>
            </a:r>
          </a:p>
          <a:p>
            <a:r>
              <a:rPr lang="en-US" altLang="en-US" sz="3600" dirty="0" smtClean="0">
                <a:latin typeface="Interstate-Regular" panose="02000603020000020004" pitchFamily="2" charset="0"/>
              </a:rPr>
              <a:t>Scope</a:t>
            </a:r>
          </a:p>
          <a:p>
            <a:r>
              <a:rPr lang="en-US" altLang="en-US" sz="3600" dirty="0" smtClean="0">
                <a:latin typeface="Interstate-Regular" panose="02000603020000020004" pitchFamily="2" charset="0"/>
              </a:rPr>
              <a:t>Composition</a:t>
            </a:r>
          </a:p>
          <a:p>
            <a:r>
              <a:rPr lang="en-US" altLang="en-US" sz="3600" dirty="0" smtClean="0">
                <a:latin typeface="Interstate-Regular" panose="02000603020000020004" pitchFamily="2" charset="0"/>
              </a:rPr>
              <a:t>Procedure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7" y="2430462"/>
            <a:ext cx="411321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Interstate-Regular" panose="02000603020000020004" pitchFamily="2" charset="0"/>
              </a:rPr>
              <a:t>Policy Council</a:t>
            </a:r>
          </a:p>
        </p:txBody>
      </p:sp>
      <p:sp>
        <p:nvSpPr>
          <p:cNvPr id="17411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/>
          <a:p>
            <a:pPr marL="348854" indent="-348854" eaLnBrk="1" hangingPunct="1">
              <a:defRPr/>
            </a:pPr>
            <a:r>
              <a:rPr lang="en-US" altLang="en-US" sz="2400" dirty="0">
                <a:latin typeface="Interstate-Light" panose="02000606030000020004" pitchFamily="2" charset="0"/>
              </a:rPr>
              <a:t>Scope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Composition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Process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Procedures</a:t>
            </a:r>
            <a:endParaRPr lang="en-US" altLang="en-US" dirty="0" smtClean="0"/>
          </a:p>
        </p:txBody>
      </p:sp>
      <p:pic>
        <p:nvPicPr>
          <p:cNvPr id="17412" name="Picture 2" descr="http://ts1.mm.bing.net/th?&amp;id=HN.607989540812161418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6273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152400"/>
            <a:ext cx="8399309" cy="723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latin typeface="Interstate-Regular" panose="02000603020000020004" pitchFamily="2" charset="0"/>
              </a:rPr>
              <a:t>Successful Implementation</a:t>
            </a:r>
            <a:endParaRPr lang="en-US" altLang="en-US" dirty="0">
              <a:latin typeface="Interstate-Regular" panose="02000603020000020004" pitchFamily="2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76400"/>
            <a:ext cx="8686800" cy="46656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55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550" dirty="0"/>
              <a:t>    </a:t>
            </a:r>
            <a:endParaRPr lang="en-US" altLang="en-US" sz="3000" dirty="0"/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678488" y="3040063"/>
            <a:ext cx="28368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Setting Clear Lines of Authority and Accountability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657600" y="5281613"/>
            <a:ext cx="1812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Success</a:t>
            </a:r>
          </a:p>
        </p:txBody>
      </p:sp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628650" y="3236913"/>
            <a:ext cx="281146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550" dirty="0" smtClean="0"/>
              <a:t>Collaborating and Building Capacity</a:t>
            </a:r>
          </a:p>
        </p:txBody>
      </p:sp>
      <p:sp>
        <p:nvSpPr>
          <p:cNvPr id="13" name="Down Arrow 12"/>
          <p:cNvSpPr/>
          <p:nvPr/>
        </p:nvSpPr>
        <p:spPr>
          <a:xfrm rot="18900000" flipH="1">
            <a:off x="6742906" y="2443957"/>
            <a:ext cx="309563" cy="58420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Down Arrow 13"/>
          <p:cNvSpPr/>
          <p:nvPr/>
        </p:nvSpPr>
        <p:spPr>
          <a:xfrm flipH="1">
            <a:off x="4475163" y="3236913"/>
            <a:ext cx="331787" cy="1050925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Down Arrow 15"/>
          <p:cNvSpPr/>
          <p:nvPr/>
        </p:nvSpPr>
        <p:spPr>
          <a:xfrm rot="2700000">
            <a:off x="2166144" y="2505869"/>
            <a:ext cx="330200" cy="582612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Down Arrow 16"/>
          <p:cNvSpPr/>
          <p:nvPr/>
        </p:nvSpPr>
        <p:spPr>
          <a:xfrm rot="2700000">
            <a:off x="6315869" y="4664869"/>
            <a:ext cx="330200" cy="763588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1515" name="TextBox 17"/>
          <p:cNvSpPr txBox="1">
            <a:spLocks noChangeArrowheads="1"/>
          </p:cNvSpPr>
          <p:nvPr/>
        </p:nvSpPr>
        <p:spPr bwMode="auto">
          <a:xfrm>
            <a:off x="2209800" y="1731963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Planning and Setting Priorities</a:t>
            </a:r>
          </a:p>
        </p:txBody>
      </p:sp>
      <p:sp>
        <p:nvSpPr>
          <p:cNvPr id="20" name="Down Arrow 19"/>
          <p:cNvSpPr/>
          <p:nvPr/>
        </p:nvSpPr>
        <p:spPr>
          <a:xfrm rot="18900000">
            <a:off x="2655888" y="4660900"/>
            <a:ext cx="331787" cy="765175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latin typeface="Interstate-Regular" panose="02000603020000020004" pitchFamily="2" charset="0"/>
              </a:rPr>
              <a:t>Mode of Operation</a:t>
            </a:r>
            <a:endParaRPr lang="en-US" sz="4000" dirty="0">
              <a:latin typeface="Interstate-Regular" panose="02000603020000020004" pitchFamily="2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733800"/>
          </a:xfrm>
        </p:spPr>
        <p:txBody>
          <a:bodyPr/>
          <a:lstStyle/>
          <a:p>
            <a:pPr marL="347663" indent="-347663">
              <a:spcBef>
                <a:spcPct val="0"/>
              </a:spcBef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Acknowledged existence of many different opinions</a:t>
            </a:r>
          </a:p>
          <a:p>
            <a:pPr marL="347663" indent="-347663">
              <a:spcBef>
                <a:spcPct val="0"/>
              </a:spcBef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Established ground rules including:</a:t>
            </a:r>
          </a:p>
          <a:p>
            <a:pPr marL="8445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Be respectful </a:t>
            </a:r>
          </a:p>
          <a:p>
            <a:pPr marL="8445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Have positive attitude</a:t>
            </a:r>
          </a:p>
          <a:p>
            <a:pPr marL="8445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Listen carefully to understand and not refute</a:t>
            </a:r>
          </a:p>
          <a:p>
            <a:pPr marL="8445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Be persuasive and persuadable</a:t>
            </a:r>
          </a:p>
          <a:p>
            <a:pPr marL="8445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Work towards consensus – a decision each can live with and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Interstate-Regular" panose="02000603020000020004" pitchFamily="2" charset="0"/>
              </a:rPr>
              <a:t>Our best work gets done when we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Interstate-Light" panose="02000606030000020004" pitchFamily="2" charset="0"/>
              </a:rPr>
              <a:t>Ask what might be needed </a:t>
            </a:r>
          </a:p>
          <a:p>
            <a:r>
              <a:rPr lang="en-US" altLang="en-US" sz="2800" dirty="0" smtClean="0">
                <a:latin typeface="Interstate-Light" panose="02000606030000020004" pitchFamily="2" charset="0"/>
              </a:rPr>
              <a:t>Have meetings with focused agendas</a:t>
            </a:r>
          </a:p>
          <a:p>
            <a:r>
              <a:rPr lang="en-US" altLang="en-US" sz="2800" dirty="0" smtClean="0">
                <a:latin typeface="Interstate-Light" panose="02000606030000020004" pitchFamily="2" charset="0"/>
              </a:rPr>
              <a:t>Work between meetings</a:t>
            </a:r>
          </a:p>
          <a:p>
            <a:r>
              <a:rPr lang="en-US" altLang="en-US" sz="2800" dirty="0" smtClean="0">
                <a:latin typeface="Interstate-Light" panose="02000606030000020004" pitchFamily="2" charset="0"/>
              </a:rPr>
              <a:t>Have fun! 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19556" r="6667"/>
          <a:stretch>
            <a:fillRect/>
          </a:stretch>
        </p:blipFill>
        <p:spPr bwMode="auto">
          <a:xfrm>
            <a:off x="4468813" y="3657600"/>
            <a:ext cx="43116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pPr lvl="0"/>
            <a:r>
              <a:rPr lang="en-US" sz="2000" dirty="0" smtClean="0">
                <a:latin typeface="Interstate-Light" panose="02000606030000020004" pitchFamily="2" charset="0"/>
              </a:rPr>
              <a:t>Welcome and Introductions</a:t>
            </a:r>
          </a:p>
          <a:p>
            <a:pPr lvl="0"/>
            <a:r>
              <a:rPr lang="en-US" sz="2000" dirty="0">
                <a:latin typeface="Interstate-Light" panose="02000606030000020004" pitchFamily="2" charset="0"/>
              </a:rPr>
              <a:t>P</a:t>
            </a:r>
            <a:r>
              <a:rPr lang="en-US" sz="2000" dirty="0" smtClean="0">
                <a:latin typeface="Interstate-Light" panose="02000606030000020004" pitchFamily="2" charset="0"/>
              </a:rPr>
              <a:t>resentation of RTC and Policy Council</a:t>
            </a:r>
          </a:p>
          <a:p>
            <a:pPr lvl="0"/>
            <a:r>
              <a:rPr lang="en-US" sz="2000" dirty="0" smtClean="0">
                <a:latin typeface="Interstate-Light" panose="02000606030000020004" pitchFamily="2" charset="0"/>
              </a:rPr>
              <a:t>The </a:t>
            </a:r>
            <a:r>
              <a:rPr lang="en-US" sz="2000" dirty="0">
                <a:latin typeface="Interstate-Light" panose="02000606030000020004" pitchFamily="2" charset="0"/>
              </a:rPr>
              <a:t>election of an RTC chair to serve through the end of 2016</a:t>
            </a:r>
          </a:p>
          <a:p>
            <a:r>
              <a:rPr lang="en-US" sz="2000" dirty="0" smtClean="0">
                <a:latin typeface="Interstate-Light" panose="02000606030000020004" pitchFamily="2" charset="0"/>
              </a:rPr>
              <a:t>Discussion of annual planning process</a:t>
            </a:r>
          </a:p>
          <a:p>
            <a:pPr lvl="0"/>
            <a:r>
              <a:rPr lang="en-US" sz="2000" dirty="0" smtClean="0">
                <a:latin typeface="Interstate-Light" panose="02000606030000020004" pitchFamily="2" charset="0"/>
              </a:rPr>
              <a:t>Brief </a:t>
            </a:r>
            <a:r>
              <a:rPr lang="en-US" sz="2000" dirty="0">
                <a:latin typeface="Interstate-Light" panose="02000606030000020004" pitchFamily="2" charset="0"/>
              </a:rPr>
              <a:t>updates/reports from each local trail committee</a:t>
            </a:r>
          </a:p>
          <a:p>
            <a:pPr lvl="0"/>
            <a:r>
              <a:rPr lang="en-US" sz="2000" dirty="0">
                <a:latin typeface="Interstate-Light" panose="02000606030000020004" pitchFamily="2" charset="0"/>
              </a:rPr>
              <a:t>Review/approval of new trails and major relocations</a:t>
            </a:r>
          </a:p>
          <a:p>
            <a:pPr lvl="0"/>
            <a:r>
              <a:rPr lang="en-US" sz="2000" dirty="0">
                <a:latin typeface="Interstate-Light" panose="02000606030000020004" pitchFamily="2" charset="0"/>
              </a:rPr>
              <a:t>Discussion of problems, projects and opportunities for regional collaboration</a:t>
            </a:r>
          </a:p>
          <a:p>
            <a:r>
              <a:rPr lang="en-US" sz="2000" dirty="0" smtClean="0">
                <a:latin typeface="Interstate-Light" panose="02000606030000020004" pitchFamily="2" charset="0"/>
              </a:rPr>
              <a:t>Adjournment </a:t>
            </a:r>
            <a:endParaRPr lang="en-US" sz="2000" dirty="0">
              <a:latin typeface="Interstate-Light" panose="020006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Interstate-Regular" panose="02000603020000020004" pitchFamily="2" charset="0"/>
              </a:rPr>
              <a:t>Regional Trail Council and Policy Council</a:t>
            </a:r>
            <a:endParaRPr lang="en-US" dirty="0">
              <a:latin typeface="Interstate-Regular" panose="0200060302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Interstate-Light" panose="02000606030000020004" pitchFamily="2" charset="0"/>
              </a:rPr>
              <a:t>Presentation of organizational restructuring</a:t>
            </a:r>
            <a:endParaRPr lang="en-US" dirty="0">
              <a:latin typeface="Interstate-Light" panose="020006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r>
              <a:rPr lang="en-US" altLang="en-US" sz="4000" dirty="0" smtClean="0">
                <a:latin typeface="Interstate-Regular" panose="02000603020000020004" pitchFamily="2" charset="0"/>
              </a:rPr>
              <a:t>Timeline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819400"/>
          </a:xfrm>
        </p:spPr>
        <p:txBody>
          <a:bodyPr/>
          <a:lstStyle/>
          <a:p>
            <a:pPr marL="347663" indent="-347663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In summer of 2014 the Board of Directors identified the need to update and improve the organization’s structure and decision making practices. </a:t>
            </a:r>
          </a:p>
          <a:p>
            <a:pPr marL="347663" indent="-347663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 smtClean="0">
                <a:latin typeface="Interstate-Light" panose="02000606030000020004" pitchFamily="2" charset="0"/>
              </a:rPr>
              <a:t>A third party facilitator was engaged to oversee and assist the process.</a:t>
            </a:r>
            <a:endParaRPr lang="en-US" alt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65137" y="833718"/>
            <a:ext cx="8069263" cy="1219200"/>
          </a:xfrm>
        </p:spPr>
        <p:txBody>
          <a:bodyPr/>
          <a:lstStyle/>
          <a:p>
            <a:r>
              <a:rPr lang="en-US" altLang="en-US" sz="3600" dirty="0" smtClean="0">
                <a:latin typeface="Interstate-Regular" panose="02000603020000020004" pitchFamily="2" charset="0"/>
              </a:rPr>
              <a:t>Steering Committee Composition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704850" y="2057400"/>
            <a:ext cx="7829550" cy="4191000"/>
          </a:xfrm>
        </p:spPr>
        <p:txBody>
          <a:bodyPr/>
          <a:lstStyle/>
          <a:p>
            <a:pPr marL="347663" indent="-347663"/>
            <a:r>
              <a:rPr lang="en-US" altLang="en-US" sz="2800" dirty="0" smtClean="0">
                <a:latin typeface="Interstate-Light" panose="02000606030000020004" pitchFamily="2" charset="0"/>
              </a:rPr>
              <a:t>Equal numbers of Board, Staff, and Volunteers</a:t>
            </a:r>
          </a:p>
          <a:p>
            <a:pPr marL="347663" indent="-347663"/>
            <a:r>
              <a:rPr lang="en-US" altLang="en-US" sz="2800" dirty="0" smtClean="0">
                <a:latin typeface="Interstate-Light" panose="02000606030000020004" pitchFamily="2" charset="0"/>
              </a:rPr>
              <a:t>Trail Chairs from diverse regions </a:t>
            </a:r>
          </a:p>
          <a:p>
            <a:pPr marL="347663" indent="-347663"/>
            <a:r>
              <a:rPr lang="en-US" altLang="en-US" sz="2800" dirty="0" smtClean="0">
                <a:latin typeface="Interstate-Light" panose="02000606030000020004" pitchFamily="2" charset="0"/>
              </a:rPr>
              <a:t>Trails Council Chair</a:t>
            </a:r>
          </a:p>
          <a:p>
            <a:pPr marL="347663" indent="-347663"/>
            <a:r>
              <a:rPr lang="en-US" altLang="en-US" sz="2800" dirty="0" smtClean="0">
                <a:latin typeface="Interstate-Light" panose="02000606030000020004" pitchFamily="2" charset="0"/>
              </a:rPr>
              <a:t>Volunteers from non-trail committees</a:t>
            </a:r>
          </a:p>
          <a:p>
            <a:pPr marL="347663" indent="-347663"/>
            <a:r>
              <a:rPr lang="en-US" altLang="en-US" sz="2800" dirty="0" smtClean="0">
                <a:latin typeface="Interstate-Light" panose="02000606030000020004" pitchFamily="2" charset="0"/>
              </a:rPr>
              <a:t>Board Chair and Vice-chair</a:t>
            </a:r>
          </a:p>
          <a:p>
            <a:pPr marL="347663" indent="-347663"/>
            <a:r>
              <a:rPr lang="en-US" altLang="en-US" sz="2800" dirty="0" smtClean="0">
                <a:latin typeface="Interstate-Light" panose="02000606030000020004" pitchFamily="2" charset="0"/>
              </a:rPr>
              <a:t>Chair of Strategic Planning</a:t>
            </a:r>
          </a:p>
          <a:p>
            <a:pPr marL="347663" indent="-347663"/>
            <a:r>
              <a:rPr lang="en-US" altLang="en-US" sz="2800" dirty="0" smtClean="0">
                <a:latin typeface="Interstate-Light" panose="02000606030000020004" pitchFamily="2" charset="0"/>
              </a:rPr>
              <a:t>Trail Supervisors</a:t>
            </a:r>
          </a:p>
        </p:txBody>
      </p:sp>
    </p:spTree>
    <p:extLst>
      <p:ext uri="{BB962C8B-B14F-4D97-AF65-F5344CB8AC3E}">
        <p14:creationId xmlns:p14="http://schemas.microsoft.com/office/powerpoint/2010/main" val="42015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914400"/>
          </a:xfrm>
        </p:spPr>
        <p:txBody>
          <a:bodyPr/>
          <a:lstStyle/>
          <a:p>
            <a:r>
              <a:rPr lang="en-US" altLang="en-US" sz="3600" dirty="0" smtClean="0">
                <a:latin typeface="Interstate-Regular" panose="02000603020000020004" pitchFamily="2" charset="0"/>
              </a:rPr>
              <a:t>Established Key Considerations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2743200"/>
          </a:xfrm>
        </p:spPr>
        <p:txBody>
          <a:bodyPr/>
          <a:lstStyle/>
          <a:p>
            <a:pPr marL="347663" indent="-347663"/>
            <a:r>
              <a:rPr lang="en-US" altLang="en-US" sz="2400" dirty="0" smtClean="0">
                <a:latin typeface="Interstate-Light" panose="02000606030000020004" pitchFamily="2" charset="0"/>
              </a:rPr>
              <a:t>Trail Committee structure is working well</a:t>
            </a:r>
          </a:p>
          <a:p>
            <a:pPr marL="347663" indent="-347663"/>
            <a:r>
              <a:rPr lang="en-US" altLang="en-US" sz="2400" dirty="0" smtClean="0">
                <a:latin typeface="Interstate-Light" panose="02000606030000020004" pitchFamily="2" charset="0"/>
              </a:rPr>
              <a:t>Board is legally responsible to act in public interest</a:t>
            </a:r>
          </a:p>
          <a:p>
            <a:pPr marL="347663" indent="-347663"/>
            <a:r>
              <a:rPr lang="en-US" altLang="en-US" sz="2400" dirty="0" smtClean="0">
                <a:latin typeface="Interstate-Light" panose="02000606030000020004" pitchFamily="2" charset="0"/>
              </a:rPr>
              <a:t>Establish local control desirable to lowest level practicable</a:t>
            </a:r>
          </a:p>
          <a:p>
            <a:pPr marL="347663" indent="-347663"/>
            <a:r>
              <a:rPr lang="en-US" altLang="en-US" sz="2400" dirty="0" smtClean="0">
                <a:latin typeface="Interstate-Light" panose="02000606030000020004" pitchFamily="2" charset="0"/>
              </a:rPr>
              <a:t>Need strong working relationships within framework of accountability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90600"/>
          </a:xfrm>
        </p:spPr>
        <p:txBody>
          <a:bodyPr/>
          <a:lstStyle/>
          <a:p>
            <a:r>
              <a:rPr lang="en-US" altLang="en-US" sz="4000" dirty="0" smtClean="0">
                <a:latin typeface="Interstate-Regular" panose="02000603020000020004" pitchFamily="2" charset="0"/>
              </a:rPr>
              <a:t>The Process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886200"/>
          </a:xfrm>
        </p:spPr>
        <p:txBody>
          <a:bodyPr>
            <a:normAutofit fontScale="25000" lnSpcReduction="20000"/>
          </a:bodyPr>
          <a:lstStyle/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9600" dirty="0" smtClean="0">
                <a:latin typeface="Interstate-Light" panose="02000606030000020004" pitchFamily="2" charset="0"/>
              </a:rPr>
              <a:t>In October 2014 a </a:t>
            </a:r>
            <a:r>
              <a:rPr lang="en-US" altLang="en-US" sz="9600" i="1" dirty="0" smtClean="0">
                <a:latin typeface="Interstate-LightItalic" panose="02000606030000090004" pitchFamily="2" charset="0"/>
              </a:rPr>
              <a:t>Summit</a:t>
            </a:r>
            <a:r>
              <a:rPr lang="en-US" altLang="en-US" sz="9600" dirty="0" smtClean="0">
                <a:latin typeface="Interstate-Light" panose="02000606030000020004" pitchFamily="2" charset="0"/>
              </a:rPr>
              <a:t> of 59 leaders identified attributes of success within the Trail Conference.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9600" dirty="0" smtClean="0">
                <a:latin typeface="Interstate-Light" panose="02000606030000020004" pitchFamily="2" charset="0"/>
              </a:rPr>
              <a:t>After 5-months of collaboration, the Steering </a:t>
            </a:r>
            <a:r>
              <a:rPr lang="en-US" altLang="en-US" sz="9600" dirty="0">
                <a:latin typeface="Interstate-Light" panose="02000606030000020004" pitchFamily="2" charset="0"/>
              </a:rPr>
              <a:t>C</a:t>
            </a:r>
            <a:r>
              <a:rPr lang="en-US" altLang="en-US" sz="9600" dirty="0" smtClean="0">
                <a:latin typeface="Interstate-Light" panose="02000606030000020004" pitchFamily="2" charset="0"/>
              </a:rPr>
              <a:t>ommittee presented a proposal to 63 organizational leaders at a second </a:t>
            </a:r>
            <a:r>
              <a:rPr lang="en-US" altLang="en-US" sz="9600" i="1" dirty="0" smtClean="0">
                <a:latin typeface="Interstate-LightItalic" panose="02000606030000090004" pitchFamily="2" charset="0"/>
              </a:rPr>
              <a:t>Summit  </a:t>
            </a:r>
            <a:r>
              <a:rPr lang="en-US" altLang="en-US" sz="9600" dirty="0" smtClean="0">
                <a:latin typeface="Interstate-Light" panose="02000606030000020004" pitchFamily="2" charset="0"/>
              </a:rPr>
              <a:t>for comments and feedback.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9600" dirty="0" smtClean="0">
                <a:latin typeface="Interstate-Light" panose="02000606030000020004" pitchFamily="2" charset="0"/>
              </a:rPr>
              <a:t>In May 2015 the Steering Committee presented the Board of Directors with a final recommendation.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r>
              <a:rPr lang="en-US" altLang="en-US" sz="4000" dirty="0" smtClean="0">
                <a:latin typeface="Interstate-Regular" panose="02000603020000020004" pitchFamily="2" charset="0"/>
              </a:rPr>
              <a:t>Feedback from October Summit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/>
          </a:bodyPr>
          <a:lstStyle/>
          <a:p>
            <a:pPr marL="348854" indent="-348854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2400" dirty="0">
                <a:latin typeface="Interstate-Light" panose="02000606030000020004" pitchFamily="2" charset="0"/>
              </a:rPr>
              <a:t>Planning with clear objectives and outcomes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2400" dirty="0">
                <a:latin typeface="Interstate-Light" panose="02000606030000020004" pitchFamily="2" charset="0"/>
              </a:rPr>
              <a:t>Clear decision-making structure with good coordination and follow-through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2400" dirty="0">
                <a:latin typeface="Interstate-Light" panose="02000606030000020004" pitchFamily="2" charset="0"/>
              </a:rPr>
              <a:t>Clear roles among board, volunteers and staff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2400" dirty="0">
                <a:latin typeface="Interstate-Light" panose="02000606030000020004" pitchFamily="2" charset="0"/>
              </a:rPr>
              <a:t>Mutually supportive relationships </a:t>
            </a:r>
          </a:p>
          <a:p>
            <a:pPr marL="1143000" lvl="1" indent="-33337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Interstate-Light" panose="02000606030000020004" pitchFamily="2" charset="0"/>
              </a:rPr>
              <a:t>Fully empowered </a:t>
            </a:r>
            <a:r>
              <a:rPr lang="en-US" altLang="en-US" sz="2400" dirty="0" smtClean="0">
                <a:latin typeface="Interstate-Light" panose="02000606030000020004" pitchFamily="2" charset="0"/>
              </a:rPr>
              <a:t>groups</a:t>
            </a:r>
            <a:endParaRPr lang="en-US" altLang="en-US" sz="2400" dirty="0">
              <a:latin typeface="Interstate-Light" panose="02000606030000020004" pitchFamily="2" charset="0"/>
            </a:endParaRPr>
          </a:p>
          <a:p>
            <a:pPr marL="1143000" lvl="1" indent="-33337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Interstate-Light" panose="02000606030000020004" pitchFamily="2" charset="0"/>
              </a:rPr>
              <a:t>Clear lines of communication </a:t>
            </a:r>
          </a:p>
          <a:p>
            <a:pPr marL="1143000" lvl="1" indent="-33337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Interstate-Light" panose="02000606030000020004" pitchFamily="2" charset="0"/>
              </a:rPr>
              <a:t>Good support for volunteers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2400" dirty="0">
                <a:latin typeface="Interstate-Light" panose="02000606030000020004" pitchFamily="2" charset="0"/>
              </a:rPr>
              <a:t>Consistent policies and </a:t>
            </a:r>
            <a:r>
              <a:rPr lang="en-US" altLang="en-US" sz="2400" dirty="0" smtClean="0">
                <a:latin typeface="Interstate-Light" panose="02000606030000020004" pitchFamily="2" charset="0"/>
              </a:rPr>
              <a:t>procedures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16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altLang="en-US" u="sng" dirty="0" smtClean="0">
                <a:latin typeface="Interstate-Regular" panose="02000603020000020004" pitchFamily="2" charset="0"/>
              </a:rPr>
              <a:t>The Proposal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>
                <a:latin typeface="Interstate-Light" panose="02000606030000020004" pitchFamily="2" charset="0"/>
              </a:rPr>
              <a:t>Accountability, Delegation and Assessment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>
                <a:latin typeface="Interstate-Light" panose="02000606030000020004" pitchFamily="2" charset="0"/>
              </a:rPr>
              <a:t>Restructuring of current Trails Council by establishing two entities</a:t>
            </a:r>
          </a:p>
          <a:p>
            <a:pPr marL="748904" lvl="1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200" dirty="0" smtClean="0">
                <a:latin typeface="Interstate-Light" panose="02000606030000020004" pitchFamily="2" charset="0"/>
              </a:rPr>
              <a:t>Regional Trails Councils (RTC)</a:t>
            </a:r>
          </a:p>
          <a:p>
            <a:pPr marL="748904" lvl="1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200" dirty="0" smtClean="0">
                <a:latin typeface="Interstate-Light" panose="02000606030000020004" pitchFamily="2" charset="0"/>
              </a:rPr>
              <a:t>Policy Council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>
                <a:latin typeface="Interstate-Light" panose="02000606030000020004" pitchFamily="2" charset="0"/>
              </a:rPr>
              <a:t>Annual Plan Development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>
                <a:latin typeface="Interstate-Light" panose="02000606030000020004" pitchFamily="2" charset="0"/>
              </a:rPr>
              <a:t>Implementation of Policies and Annual Plan</a:t>
            </a:r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3400" dirty="0" smtClean="0"/>
          </a:p>
          <a:p>
            <a:pPr marL="348854" indent="-348854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13600" dirty="0"/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10200" dirty="0"/>
          </a:p>
          <a:p>
            <a:pPr>
              <a:lnSpc>
                <a:spcPct val="120000"/>
              </a:lnSpc>
              <a:defRPr/>
            </a:pPr>
            <a:endParaRPr lang="en-US" altLang="en-US" dirty="0" smtClean="0"/>
          </a:p>
          <a:p>
            <a:pPr>
              <a:lnSpc>
                <a:spcPct val="120000"/>
              </a:lnSpc>
              <a:defRPr/>
            </a:pPr>
            <a:endParaRPr lang="en-US" altLang="en-US" dirty="0" smtClean="0"/>
          </a:p>
          <a:p>
            <a:pPr>
              <a:lnSpc>
                <a:spcPct val="120000"/>
              </a:lnSpc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nterstate-Bold" pitchFamily="2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nterstate-Bold" pitchFamily="2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</TotalTime>
  <Words>600</Words>
  <Application>Microsoft Office PowerPoint</Application>
  <PresentationFormat>On-screen Show (4:3)</PresentationFormat>
  <Paragraphs>121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Calibri Light</vt:lpstr>
      <vt:lpstr>Interstate-Bold</vt:lpstr>
      <vt:lpstr>Interstate-Light</vt:lpstr>
      <vt:lpstr>Interstate-LightItalic</vt:lpstr>
      <vt:lpstr>Interstate-Regular</vt:lpstr>
      <vt:lpstr>Blank Presentation</vt:lpstr>
      <vt:lpstr>Office Theme</vt:lpstr>
      <vt:lpstr>East Hudson  Regional Trail Council</vt:lpstr>
      <vt:lpstr>Agenda</vt:lpstr>
      <vt:lpstr>Regional Trail Council and Policy Council</vt:lpstr>
      <vt:lpstr>Timeline</vt:lpstr>
      <vt:lpstr>Steering Committee Composition</vt:lpstr>
      <vt:lpstr>Established Key Considerations</vt:lpstr>
      <vt:lpstr>The Process</vt:lpstr>
      <vt:lpstr>Feedback from October Summit</vt:lpstr>
      <vt:lpstr>The Proposal</vt:lpstr>
      <vt:lpstr>Accountability, Delegation and Assessment</vt:lpstr>
      <vt:lpstr>Regional Trail Councils (RTC)</vt:lpstr>
      <vt:lpstr>Policy Council</vt:lpstr>
      <vt:lpstr>PowerPoint Presentation</vt:lpstr>
      <vt:lpstr>Successful Implementation</vt:lpstr>
      <vt:lpstr>Mode of Operation</vt:lpstr>
      <vt:lpstr>Our best work gets done when we</vt:lpstr>
    </vt:vector>
  </TitlesOfParts>
  <Company>Christine Leonardis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Leonardis</dc:creator>
  <cp:lastModifiedBy>Josh Howard</cp:lastModifiedBy>
  <cp:revision>225</cp:revision>
  <cp:lastPrinted>2015-08-03T14:41:57Z</cp:lastPrinted>
  <dcterms:created xsi:type="dcterms:W3CDTF">2007-02-14T04:12:20Z</dcterms:created>
  <dcterms:modified xsi:type="dcterms:W3CDTF">2015-08-10T19:54:37Z</dcterms:modified>
</cp:coreProperties>
</file>